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8"/>
  </p:notesMasterIdLst>
  <p:sldIdLst>
    <p:sldId id="410" r:id="rId3"/>
    <p:sldId id="411" r:id="rId4"/>
    <p:sldId id="407" r:id="rId5"/>
    <p:sldId id="719" r:id="rId6"/>
    <p:sldId id="732" r:id="rId7"/>
    <p:sldId id="722" r:id="rId8"/>
    <p:sldId id="723" r:id="rId9"/>
    <p:sldId id="412" r:id="rId10"/>
    <p:sldId id="418" r:id="rId11"/>
    <p:sldId id="413" r:id="rId12"/>
    <p:sldId id="725" r:id="rId13"/>
    <p:sldId id="415" r:id="rId14"/>
    <p:sldId id="728" r:id="rId15"/>
    <p:sldId id="730" r:id="rId16"/>
    <p:sldId id="729" r:id="rId17"/>
    <p:sldId id="420" r:id="rId18"/>
    <p:sldId id="421" r:id="rId19"/>
    <p:sldId id="422" r:id="rId20"/>
    <p:sldId id="431" r:id="rId21"/>
    <p:sldId id="731" r:id="rId22"/>
    <p:sldId id="737" r:id="rId23"/>
    <p:sldId id="425" r:id="rId24"/>
    <p:sldId id="427" r:id="rId25"/>
    <p:sldId id="720" r:id="rId26"/>
    <p:sldId id="688" r:id="rId27"/>
    <p:sldId id="689" r:id="rId28"/>
    <p:sldId id="690" r:id="rId29"/>
    <p:sldId id="264" r:id="rId30"/>
    <p:sldId id="686" r:id="rId31"/>
    <p:sldId id="691" r:id="rId32"/>
    <p:sldId id="687" r:id="rId33"/>
    <p:sldId id="269" r:id="rId34"/>
    <p:sldId id="709" r:id="rId35"/>
    <p:sldId id="430" r:id="rId36"/>
    <p:sldId id="727" r:id="rId37"/>
    <p:sldId id="700" r:id="rId38"/>
    <p:sldId id="698" r:id="rId39"/>
    <p:sldId id="710" r:id="rId40"/>
    <p:sldId id="574" r:id="rId41"/>
    <p:sldId id="711" r:id="rId42"/>
    <p:sldId id="736" r:id="rId43"/>
    <p:sldId id="735" r:id="rId44"/>
    <p:sldId id="717" r:id="rId45"/>
    <p:sldId id="481" r:id="rId46"/>
    <p:sldId id="38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EF92EDF-0451-4CC0-861F-11EF7DD820E4}">
          <p14:sldIdLst>
            <p14:sldId id="410"/>
            <p14:sldId id="411"/>
          </p14:sldIdLst>
        </p14:section>
        <p14:section name="Log in &amp; Understand User Roles" id="{C277D1D1-CCED-4C2F-BA8E-2D0CA84A99B2}">
          <p14:sldIdLst>
            <p14:sldId id="407"/>
            <p14:sldId id="719"/>
          </p14:sldIdLst>
        </p14:section>
        <p14:section name="Dashboard Generator &amp; Dashboard" id="{61722AE0-0D9F-4FA5-B802-336A96477095}">
          <p14:sldIdLst>
            <p14:sldId id="732"/>
            <p14:sldId id="722"/>
            <p14:sldId id="723"/>
          </p14:sldIdLst>
        </p14:section>
        <p14:section name="Performance on Tests Report" id="{BF8E1A17-ABBD-4729-987C-5079B012BEA8}">
          <p14:sldIdLst>
            <p14:sldId id="412"/>
            <p14:sldId id="418"/>
            <p14:sldId id="413"/>
            <p14:sldId id="725"/>
            <p14:sldId id="415"/>
          </p14:sldIdLst>
        </p14:section>
        <p14:section name="District, School, Teacher, and Student Reports" id="{E3085235-87C6-4E5E-A04C-AAF5D3866EFC}">
          <p14:sldIdLst>
            <p14:sldId id="728"/>
            <p14:sldId id="730"/>
            <p14:sldId id="729"/>
            <p14:sldId id="420"/>
            <p14:sldId id="421"/>
            <p14:sldId id="422"/>
          </p14:sldIdLst>
        </p14:section>
        <p14:section name="Tests with Reporting Categories" id="{23106814-3DBD-4F4C-A969-68D701AA548D}">
          <p14:sldIdLst>
            <p14:sldId id="431"/>
          </p14:sldIdLst>
        </p14:section>
        <p14:section name="Student Portfolio Report" id="{A7EDF962-546F-4FB4-9DD0-1BBE6FDBE805}">
          <p14:sldIdLst>
            <p14:sldId id="731"/>
            <p14:sldId id="737"/>
          </p14:sldIdLst>
        </p14:section>
        <p14:section name="Print &amp; Export Data" id="{F257EA89-80E3-45AA-BC7A-25E592AFB517}">
          <p14:sldIdLst>
            <p14:sldId id="425"/>
            <p14:sldId id="427"/>
            <p14:sldId id="720"/>
          </p14:sldIdLst>
        </p14:section>
        <p14:section name="Generate ISRs" id="{79B0C63D-F036-45C5-9309-43E583CC9283}">
          <p14:sldIdLst>
            <p14:sldId id="688"/>
            <p14:sldId id="689"/>
            <p14:sldId id="690"/>
            <p14:sldId id="264"/>
            <p14:sldId id="686"/>
            <p14:sldId id="691"/>
            <p14:sldId id="687"/>
          </p14:sldIdLst>
        </p14:section>
        <p14:section name="Generate Student Data Files" id="{A4F6DBC9-210E-4FB1-A389-9EE213B08301}">
          <p14:sldIdLst>
            <p14:sldId id="269"/>
            <p14:sldId id="709"/>
          </p14:sldIdLst>
        </p14:section>
        <p14:section name="Longitudinal Report" id="{8AEE68C2-6FEB-42BF-BCD4-11CFD02C53B7}">
          <p14:sldIdLst>
            <p14:sldId id="430"/>
            <p14:sldId id="727"/>
            <p14:sldId id="700"/>
            <p14:sldId id="698"/>
            <p14:sldId id="710"/>
            <p14:sldId id="574"/>
          </p14:sldIdLst>
        </p14:section>
        <p14:section name="Demographic Breakdown Report" id="{CE8402A8-DEF0-497E-874C-15FD7556C1CE}">
          <p14:sldIdLst>
            <p14:sldId id="711"/>
            <p14:sldId id="736"/>
            <p14:sldId id="735"/>
          </p14:sldIdLst>
        </p14:section>
        <p14:section name="Change Reporting Time Period" id="{1A472233-9C02-4550-9DAC-84B2C71CB7E4}">
          <p14:sldIdLst>
            <p14:sldId id="717"/>
          </p14:sldIdLst>
        </p14:section>
        <p14:section name="More Information" id="{ABF957CD-2A0F-4CA9-B6A4-F43EC92FD609}">
          <p14:sldIdLst>
            <p14:sldId id="481"/>
            <p14:sldId id="3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5" clrIdx="0">
    <p:extLst>
      <p:ext uri="{19B8F6BF-5375-455C-9EA6-DF929625EA0E}">
        <p15:presenceInfo xmlns:p15="http://schemas.microsoft.com/office/powerpoint/2012/main" userId="S::monica.mills@cambiumassessment.com::23239697-e21f-4bcd-a872-d364e6b1047e" providerId="AD"/>
      </p:ext>
    </p:extLst>
  </p:cmAuthor>
  <p:cmAuthor id="2" name="Emilia Birdsall" initials="EB" lastIdx="10" clrIdx="1">
    <p:extLst>
      <p:ext uri="{19B8F6BF-5375-455C-9EA6-DF929625EA0E}">
        <p15:presenceInfo xmlns:p15="http://schemas.microsoft.com/office/powerpoint/2012/main" userId="S::emilia.birdsall@cambiumassessment.com::59a328cf-5304-4af4-8536-7c48fdb62079" providerId="AD"/>
      </p:ext>
    </p:extLst>
  </p:cmAuthor>
  <p:cmAuthor id="3" name="Sarah Bonds" initials="SB" lastIdx="5" clrIdx="2">
    <p:extLst>
      <p:ext uri="{19B8F6BF-5375-455C-9EA6-DF929625EA0E}">
        <p15:presenceInfo xmlns:p15="http://schemas.microsoft.com/office/powerpoint/2012/main" userId="S::sarah.bonds@cambiumassessment.com::83621214-0662-425f-841d-876cb0086d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74383" autoAdjust="0"/>
  </p:normalViewPr>
  <p:slideViewPr>
    <p:cSldViewPr snapToGrid="0">
      <p:cViewPr>
        <p:scale>
          <a:sx n="49" d="100"/>
          <a:sy n="49" d="100"/>
        </p:scale>
        <p:origin x="4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669A6-ACD0-48FE-B54E-47A86142E5D6}"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63724-5165-4E4A-8E82-4CCF2D0E01C5}" type="slidenum">
              <a:rPr lang="en-US" smtClean="0"/>
              <a:t>‹#›</a:t>
            </a:fld>
            <a:endParaRPr lang="en-US"/>
          </a:p>
        </p:txBody>
      </p:sp>
    </p:spTree>
    <p:extLst>
      <p:ext uri="{BB962C8B-B14F-4D97-AF65-F5344CB8AC3E}">
        <p14:creationId xmlns:p14="http://schemas.microsoft.com/office/powerpoint/2010/main" val="126292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Welcome to this mini training module on the basics of the Reporting system. </a:t>
            </a:r>
          </a:p>
          <a:p>
            <a:r>
              <a:rPr lang="en-US" sz="1200" kern="1200" dirty="0">
                <a:solidFill>
                  <a:schemeClr val="tx1"/>
                </a:solidFill>
                <a:latin typeface="Arial" panose="020B0604020202020204" pitchFamily="34" charset="0"/>
                <a:ea typeface="+mn-ea"/>
                <a:cs typeface="Arial" panose="020B0604020202020204" pitchFamily="34" charset="0"/>
              </a:rPr>
              <a:t>This training module is based on the </a:t>
            </a:r>
            <a:r>
              <a:rPr lang="en-US" b="0" i="1" dirty="0">
                <a:latin typeface="Arial" panose="020B0604020202020204" pitchFamily="34" charset="0"/>
                <a:cs typeface="Arial" panose="020B0604020202020204" pitchFamily="34" charset="0"/>
              </a:rPr>
              <a:t>Reporting System User Guide for Summative and Interim Assessments, </a:t>
            </a:r>
            <a:r>
              <a:rPr lang="en-US" sz="1200" kern="1200" dirty="0">
                <a:solidFill>
                  <a:schemeClr val="tx1"/>
                </a:solidFill>
                <a:latin typeface="Arial" panose="020B0604020202020204" pitchFamily="34" charset="0"/>
                <a:ea typeface="+mn-ea"/>
                <a:cs typeface="Arial" panose="020B0604020202020204" pitchFamily="34" charset="0"/>
              </a:rPr>
              <a:t>which is available on your assessment portal. This presentation includes sample screenshots. Some images may differ slightly from your state system.</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Performance on Tests report for a school-level user who selected the ELA test group card from the Dashboard. It lists all the ELA tests the students in the school have taken. Notice there is a </a:t>
            </a:r>
            <a:r>
              <a:rPr lang="en-US" b="1" dirty="0"/>
              <a:t>Rosters</a:t>
            </a:r>
            <a:r>
              <a:rPr lang="en-US" dirty="0"/>
              <a:t> option included in the </a:t>
            </a:r>
            <a:r>
              <a:rPr lang="en-US" b="1" dirty="0"/>
              <a:t>Filters</a:t>
            </a:r>
            <a:r>
              <a:rPr lang="en-US" dirty="0"/>
              <a:t> panel.</a:t>
            </a:r>
            <a:r>
              <a:rPr lang="en-US" sz="1200" kern="1200" dirty="0">
                <a:solidFill>
                  <a:schemeClr val="tx1"/>
                </a:solidFill>
                <a:effectLst/>
                <a:latin typeface="Calibri"/>
                <a:ea typeface="+mn-ea"/>
                <a:cs typeface="+mn-cs"/>
              </a:rPr>
              <a:t> Principals and other school-level users can select a teacher then select one of their rosters to narrow down the results in the report. The school user will see State and District aggregates in the yellow comparison rows.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06911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Performance on Tests report as it displays for a district-level user who clicked on the Mathematics test group card on the Dashboard. The </a:t>
            </a:r>
            <a:r>
              <a:rPr lang="en-US" b="1" dirty="0"/>
              <a:t>Filters</a:t>
            </a:r>
            <a:r>
              <a:rPr lang="en-US" dirty="0"/>
              <a:t> panel now includes a </a:t>
            </a:r>
            <a:r>
              <a:rPr lang="en-US" b="1" dirty="0"/>
              <a:t>Schools</a:t>
            </a:r>
            <a:r>
              <a:rPr lang="en-US" dirty="0"/>
              <a:t> dropdown menu so that users can filter for one specific school. Select an Assessment Name from that column or click on the magnifying glass view button to see the District Performance on Tests report for that test.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5541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review the sequence of navigation: Reporting opens with the Dashboard Generator, followed by the customized Dashboard, then the Performance on Tests report. From there, you drill down into more specific test data. District users navigate to district reports, school-level users navigate to school reports, and teachers navigate to “My Students’” reports.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6384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district-level users select a test from the Performance on Tests report, the District Performance on Test report opens with a display of the schools in the district and the aggregate data for each school for the test group you selected. The State and District comparison rows now display at the top of the results table, along with Student Count, Average Scale Score, and the Performance Distribution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Calibri"/>
                <a:ea typeface="+mn-ea"/>
                <a:cs typeface="+mn-cs"/>
              </a:rPr>
              <a:t>The performance measures used in a report depend on your state or district and the type of assessments administered. Two typical measures are scale score, or Average Scale Score and Performance Distribution as shown on this report for this summative Grade 3 Mathematics test. Interim tests typically report average scale scores while shorter benchmark tests report raw scores. Interim tests are covered in a separate section of this module.</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reporting categories, displayed in different-colored columns, are explained in the More Advanced portion of this module.</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navigate to school-level results, click the name of a school or the green magnifying glass view button.</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48249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School Performance on Test report, results are organized by Roster, by default. Two tabs, </a:t>
            </a:r>
            <a:r>
              <a:rPr lang="en-US" b="1" dirty="0"/>
              <a:t>Performance by Roster </a:t>
            </a:r>
            <a:r>
              <a:rPr lang="en-US" b="0" dirty="0"/>
              <a:t>and </a:t>
            </a:r>
            <a:r>
              <a:rPr lang="en-US" b="1" dirty="0"/>
              <a:t>Performance by Student</a:t>
            </a:r>
            <a:r>
              <a:rPr lang="en-US" dirty="0"/>
              <a:t>, appear at the top of the results table, allowing the school-level user to toggle between roster results or student results.</a:t>
            </a:r>
          </a:p>
          <a:p>
            <a:endParaRPr lang="en-US" dirty="0"/>
          </a:p>
          <a:p>
            <a:r>
              <a:rPr lang="en-US" dirty="0"/>
              <a:t>You may be able to check the Test Completion Rate for each roster in the school using this report, as well as Average Scale Score, Performance Distribution, and any other performance measures in use.</a:t>
            </a:r>
          </a:p>
          <a:p>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8022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same School Performance on Test report showing </a:t>
            </a:r>
            <a:r>
              <a:rPr lang="en-US" b="1" dirty="0"/>
              <a:t>Performance by Student</a:t>
            </a:r>
            <a:r>
              <a:rPr lang="en-US" b="0" dirty="0"/>
              <a:t>. </a:t>
            </a:r>
            <a:r>
              <a:rPr lang="en-US" dirty="0"/>
              <a:t>There is one more drill down option at this point -- to isolate a student’s test results by clicking on the Student name or the magnifying glass view button to the left of it.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5842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Student Performance on Test report showing a single student’s performance. Note that the student’s name is no longer underlined, nor is there a green magnifying glass view button next to it. This is the end of the navigation trail.</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01915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This is a My Students’ Performance on Test report for a teacher who clicked on the Grade 3 Mathematics assessment from their Performance on Tests report. The My Students’ Performance on Test table lists the class rosters in the left column with the State, District, School, and My Students comparison rows above – to </a:t>
            </a:r>
            <a:r>
              <a:rPr lang="en-US" dirty="0"/>
              <a:t>isolate a student’s test results by clicking on the Student name or the magnifying glass view button to the left of it.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24750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This Student Performance on Test report is the end of the navigation trail for a teacher. There is no magnifying glass view button next to the Student name, nor is it underlined.</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05823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tests with reporting category sections, you can compare the performance of your students in each area of the test. Click each vertical section bar to expand or collapse it. In this example, you can view the performance level for each student under the reporting categories for this Grade 8 Science test.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194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module covers the basics of the Reporting system. The topics covered are general tasks like logging in and navigating from the dashboard generator through the subsequent reports for district and school users and teachers. Topics then include printing and exporting data and generating ISRs and student data files. Two unique reports are covered: the Longitudinal Report and the Demographic Breakdown Report. The module concludes with an explanation of how to view results from previous school years and students by using the Change Reporting Time Period function.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33237"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1775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All users can access the standalone Student Portfolio report from any test report page. Copy and paste the student ID number into the search box and then click the search button, as shown in the upper-left image.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Teachers have a fast pass to this report from their My Students table on their Performance on Tests report page. Simply click the student’s name or the magnifying glass view button and the report displays.</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57044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 Student Portfolio report lists all the tests the student has taken in the current school year. </a:t>
            </a:r>
          </a:p>
          <a:p>
            <a:r>
              <a:rPr lang="en-US" sz="1200" b="0" kern="1200" dirty="0">
                <a:solidFill>
                  <a:schemeClr val="tx1"/>
                </a:solidFill>
                <a:effectLst/>
                <a:latin typeface="Arial" panose="020B0604020202020204" pitchFamily="34" charset="0"/>
                <a:ea typeface="+mn-ea"/>
                <a:cs typeface="Arial" panose="020B0604020202020204" pitchFamily="34" charset="0"/>
              </a:rPr>
              <a:t>This report is designed so that users can quickly:</a:t>
            </a:r>
          </a:p>
          <a:p>
            <a:pPr marL="228600" lvl="0" indent="-228600">
              <a:buFontTx/>
              <a:buAutoNum type="arabicPeriod"/>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Add tests from previous school years to get a complete list of all tests taken by the student.</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Filter by Test Group to eliminate test groups you don’t need to see.</a:t>
            </a:r>
          </a:p>
          <a:p>
            <a:pPr marL="228600" lvl="0" indent="-228600">
              <a:buFontTx/>
              <a:buAutoNum type="arabicPeriod"/>
            </a:pPr>
            <a:r>
              <a:rPr lang="en-US" sz="1200" kern="1200" dirty="0">
                <a:solidFill>
                  <a:schemeClr val="tx1"/>
                </a:solidFill>
                <a:effectLst/>
                <a:latin typeface="Arial" panose="020B0604020202020204" pitchFamily="34" charset="0"/>
                <a:ea typeface="+mn-ea"/>
                <a:cs typeface="Arial" panose="020B0604020202020204" pitchFamily="34" charset="0"/>
              </a:rPr>
              <a:t>Compare a student’s results with state-, district-, school-, and/or teacher-level data using the expansion arrows to the right of each assessment name.</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4.   Sort results in any column with a set of sorting arrows in the header.</a:t>
            </a:r>
          </a:p>
          <a:p>
            <a:pPr marL="0" lv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5.   Generate and print an ISR or a Student Data File using the </a:t>
            </a:r>
            <a:r>
              <a:rPr lang="en-US" sz="1200" b="1" kern="1200" dirty="0">
                <a:solidFill>
                  <a:schemeClr val="tx1"/>
                </a:solidFill>
                <a:effectLst/>
                <a:latin typeface="Arial" panose="020B0604020202020204" pitchFamily="34" charset="0"/>
                <a:ea typeface="+mn-ea"/>
                <a:cs typeface="Arial" panose="020B0604020202020204" pitchFamily="34" charset="0"/>
              </a:rPr>
              <a:t>Features &amp; Tools </a:t>
            </a:r>
            <a:r>
              <a:rPr lang="en-US" sz="1200" kern="1200" dirty="0">
                <a:solidFill>
                  <a:schemeClr val="tx1"/>
                </a:solidFill>
                <a:effectLst/>
                <a:latin typeface="Arial" panose="020B0604020202020204" pitchFamily="34" charset="0"/>
                <a:ea typeface="+mn-ea"/>
                <a:cs typeface="Arial" panose="020B0604020202020204" pitchFamily="34" charset="0"/>
              </a:rPr>
              <a:t>button.</a:t>
            </a:r>
          </a:p>
          <a:p>
            <a:pPr marL="228600" lvl="0" indent="-228600">
              <a:buFontTx/>
              <a:buAutoNum type="arabicPeriod" startAt="6"/>
            </a:pPr>
            <a:r>
              <a:rPr lang="en-US" sz="1200" kern="1200" dirty="0">
                <a:solidFill>
                  <a:schemeClr val="tx1"/>
                </a:solidFill>
                <a:effectLst/>
                <a:latin typeface="Arial" panose="020B0604020202020204" pitchFamily="34" charset="0"/>
                <a:ea typeface="+mn-ea"/>
                <a:cs typeface="Arial" panose="020B0604020202020204" pitchFamily="34" charset="0"/>
              </a:rPr>
              <a:t>And access specific test data directly from the report by clicking the Assessment Name or the magnifying glass button to the left of it.</a:t>
            </a:r>
          </a:p>
          <a:p>
            <a:endParaRPr lang="en-US" dirty="0"/>
          </a:p>
          <a:p>
            <a:endParaRPr lang="en-US" dirty="0"/>
          </a:p>
        </p:txBody>
      </p:sp>
      <p:sp>
        <p:nvSpPr>
          <p:cNvPr id="4" name="Slide Number Placeholder 3"/>
          <p:cNvSpPr>
            <a:spLocks noGrp="1"/>
          </p:cNvSpPr>
          <p:nvPr>
            <p:ph type="sldNum" sz="quarter" idx="5"/>
          </p:nvPr>
        </p:nvSpPr>
        <p:spPr/>
        <p:txBody>
          <a:bodyPr/>
          <a:lstStyle/>
          <a:p>
            <a:fld id="{15263724-5165-4E4A-8E82-4CCF2D0E01C5}" type="slidenum">
              <a:rPr lang="en-US" smtClean="0"/>
              <a:t>21</a:t>
            </a:fld>
            <a:endParaRPr lang="en-US"/>
          </a:p>
        </p:txBody>
      </p:sp>
    </p:spTree>
    <p:extLst>
      <p:ext uri="{BB962C8B-B14F-4D97-AF65-F5344CB8AC3E}">
        <p14:creationId xmlns:p14="http://schemas.microsoft.com/office/powerpoint/2010/main" val="124387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Features &amp; Tools </a:t>
            </a:r>
            <a:r>
              <a:rPr lang="en-US" dirty="0"/>
              <a:t>menu is available at the upper-right corner of every page in Reporting. The actions displayed here vary, depending on the type of assessment and the user’s role. This section covers how to print reports and how to download student results in the form of Individual Student Reports (ISRs) and the Student Data File.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575524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order a print file from any page in Reporting except the Dashboard Generator. You are presented with Zoom Level and Print Options and a preview of what will print. Make your selections from the gray panel on the left side of the page and click </a:t>
            </a:r>
            <a:r>
              <a:rPr lang="en-US" b="1" i="0" dirty="0"/>
              <a:t>Confirm</a:t>
            </a:r>
            <a:r>
              <a:rPr lang="en-US" dirty="0"/>
              <a:t>. If you save to PDF, Excel, or CSV, the file is stored in your Inbox for 29 days. Here, you see a print preview of the My Students’ Performance on Test report for an Algebra 1 test.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0671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export data from any report where you see the export icon located to the left of the Assessment Name. Your export options will depend on the test report type. You may have the option of selecting summary reports including just the reporting category performance, or you may choose to export them with the item performance of all students included. Make your Export File Type selections and click Export Assessment Data.</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037270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The </a:t>
            </a:r>
            <a:r>
              <a:rPr lang="en-US" sz="1800" b="1" i="0" u="none" strike="noStrike" baseline="0" dirty="0">
                <a:solidFill>
                  <a:srgbClr val="000000"/>
                </a:solidFill>
                <a:latin typeface="Calibri" panose="020F0502020204030204" pitchFamily="34" charset="0"/>
              </a:rPr>
              <a:t>Download Student Results </a:t>
            </a:r>
            <a:r>
              <a:rPr lang="en-US" sz="1800" b="0" i="0" u="none" strike="noStrike" baseline="0" dirty="0">
                <a:solidFill>
                  <a:srgbClr val="000000"/>
                </a:solidFill>
                <a:latin typeface="Calibri" panose="020F0502020204030204" pitchFamily="34" charset="0"/>
              </a:rPr>
              <a:t>button allows you to generate an Individual Student Report (ISR) or a Student Data File. An ISR is a PDF that displays test results for a single test opportunity taken by a student. It may consist of a single page or multiple pages. ISRs are useful for sharing performance information with students and their parents and guardians. A Student Data File is an Excel, CSV, or text file of the information used for analysis.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Student Results Generator button is the “head and shoulders” icon located in the </a:t>
            </a:r>
            <a:r>
              <a:rPr lang="en-US" sz="1200" b="1" kern="1200" dirty="0">
                <a:solidFill>
                  <a:schemeClr val="tx1"/>
                </a:solidFill>
                <a:effectLst/>
                <a:latin typeface="+mn-lt"/>
                <a:ea typeface="+mn-ea"/>
                <a:cs typeface="+mn-cs"/>
              </a:rPr>
              <a:t>Features &amp; Tools </a:t>
            </a:r>
            <a:r>
              <a:rPr lang="en-US" sz="1200" kern="1200" dirty="0">
                <a:solidFill>
                  <a:schemeClr val="tx1"/>
                </a:solidFill>
                <a:effectLst/>
                <a:latin typeface="+mn-lt"/>
                <a:ea typeface="+mn-ea"/>
                <a:cs typeface="+mn-cs"/>
              </a:rPr>
              <a:t>menu, under the Download &amp; Print options. It is labelled </a:t>
            </a:r>
            <a:r>
              <a:rPr lang="en-US" sz="1200" b="1" kern="1200" dirty="0">
                <a:solidFill>
                  <a:schemeClr val="tx1"/>
                </a:solidFill>
                <a:effectLst/>
                <a:latin typeface="+mn-lt"/>
                <a:ea typeface="+mn-ea"/>
                <a:cs typeface="+mn-cs"/>
              </a:rPr>
              <a:t>Download Student Results</a:t>
            </a:r>
            <a:r>
              <a:rPr lang="en-US" sz="1200" kern="1200" dirty="0">
                <a:solidFill>
                  <a:schemeClr val="tx1"/>
                </a:solidFill>
                <a:effectLst/>
                <a:latin typeface="+mn-lt"/>
                <a:ea typeface="+mn-ea"/>
                <a:cs typeface="+mn-cs"/>
              </a:rPr>
              <a:t>. When you click it, the Student Results Generator pop-up window displays. Both reports, the ISR and the Student Data File, are typically built by completing three numbered and colored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Select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Select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Select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section, we take you through the steps of generating an ISR. You construct the Student Data File in the same way, but your report will be in the form of an Excel, CSV, or text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Student Results Generator window showing pre-populated or pre-selected options, although you can change those selections to match your needs. This slide shows the window for a teacher who is viewing the roster results for Grade 3 Mathematics, taken in Sample administration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Test Reasons are typically test administration windows. They can also be categories, like Pre-test or Post-test, or a numbered opportunity. Select the test reason you need. You can only select one test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go to the other two sections and confirm or change the selections. You open and close each column by clicking the + or - symbols at the top of the columns, or you can click the </a:t>
            </a:r>
            <a:r>
              <a:rPr lang="en-US" sz="1200" b="1" kern="1200" dirty="0">
                <a:solidFill>
                  <a:schemeClr val="tx1"/>
                </a:solidFill>
                <a:effectLst/>
                <a:latin typeface="+mn-lt"/>
                <a:ea typeface="+mn-ea"/>
                <a:cs typeface="+mn-cs"/>
              </a:rPr>
              <a:t>Previous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Next</a:t>
            </a:r>
            <a:r>
              <a:rPr lang="en-US" sz="1200" kern="1200" dirty="0">
                <a:solidFill>
                  <a:schemeClr val="tx1"/>
                </a:solidFill>
                <a:effectLst/>
                <a:latin typeface="+mn-lt"/>
                <a:ea typeface="+mn-ea"/>
                <a:cs typeface="+mn-cs"/>
              </a:rPr>
              <a:t> buttons at the top of each open column. </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00815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Column 2 lists assessments by subject and grade. Select individual assessments or subjects. When you are generating ISRs you can select multiple grades under ONE subject, but not multiple subjects.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3995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Column 3 is labeled Select Students. The Select Students column displays the rosters in the Demo School. Each roster can be expanded to show the students on that roster by clicking on the arrow next to the roster name.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 assessment coordinators are limited to selecting students from up to THREE schools only.</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89939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customizing option is accessed via the </a:t>
            </a:r>
            <a:r>
              <a:rPr lang="en-US" sz="1200" b="1" kern="1200" dirty="0">
                <a:solidFill>
                  <a:schemeClr val="tx1"/>
                </a:solidFill>
                <a:effectLst/>
                <a:latin typeface="+mn-lt"/>
                <a:ea typeface="+mn-ea"/>
                <a:cs typeface="+mn-cs"/>
              </a:rPr>
              <a:t>Filters </a:t>
            </a:r>
            <a:r>
              <a:rPr lang="en-US" sz="1200" kern="1200" dirty="0">
                <a:solidFill>
                  <a:schemeClr val="tx1"/>
                </a:solidFill>
                <a:effectLst/>
                <a:latin typeface="+mn-lt"/>
                <a:ea typeface="+mn-ea"/>
                <a:cs typeface="+mn-cs"/>
              </a:rPr>
              <a:t>button which is in the Select Students section to the left of the</a:t>
            </a:r>
            <a:r>
              <a:rPr lang="en-US" sz="1200" b="1" kern="1200" dirty="0">
                <a:solidFill>
                  <a:schemeClr val="tx1"/>
                </a:solidFill>
                <a:effectLst/>
                <a:latin typeface="+mn-lt"/>
                <a:ea typeface="+mn-ea"/>
                <a:cs typeface="+mn-cs"/>
              </a:rPr>
              <a:t> Previous </a:t>
            </a:r>
            <a:r>
              <a:rPr lang="en-US" sz="1200" kern="1200" dirty="0">
                <a:solidFill>
                  <a:schemeClr val="tx1"/>
                </a:solidFill>
                <a:effectLst/>
                <a:latin typeface="+mn-lt"/>
                <a:ea typeface="+mn-ea"/>
                <a:cs typeface="+mn-cs"/>
              </a:rPr>
              <a:t>button. You can select a range of dates to be included in the ISR by using the calendar to enter a start date and an end date. Click </a:t>
            </a:r>
            <a:r>
              <a:rPr lang="en-US" sz="1200" b="1" kern="1200" dirty="0">
                <a:solidFill>
                  <a:schemeClr val="tx1"/>
                </a:solidFill>
                <a:effectLst/>
                <a:latin typeface="+mn-lt"/>
                <a:ea typeface="+mn-ea"/>
                <a:cs typeface="+mn-cs"/>
              </a:rPr>
              <a:t>Apply</a:t>
            </a:r>
            <a:r>
              <a:rPr lang="en-US" sz="1200" kern="1200" dirty="0">
                <a:solidFill>
                  <a:schemeClr val="tx1"/>
                </a:solidFill>
                <a:effectLst/>
                <a:latin typeface="+mn-lt"/>
                <a:ea typeface="+mn-ea"/>
                <a:cs typeface="+mn-cs"/>
              </a:rPr>
              <a:t>. After making your customizations, click the green </a:t>
            </a:r>
            <a:r>
              <a:rPr lang="en-US" sz="1200" b="1" i="0" kern="1200" dirty="0">
                <a:solidFill>
                  <a:schemeClr val="tx1"/>
                </a:solidFill>
                <a:effectLst/>
                <a:latin typeface="+mn-lt"/>
                <a:ea typeface="+mn-ea"/>
                <a:cs typeface="+mn-cs"/>
              </a:rPr>
              <a:t>Generate</a:t>
            </a:r>
            <a:r>
              <a:rPr lang="en-US" sz="1200" kern="1200" dirty="0">
                <a:solidFill>
                  <a:schemeClr val="tx1"/>
                </a:solidFill>
                <a:effectLst/>
                <a:latin typeface="+mn-lt"/>
                <a:ea typeface="+mn-ea"/>
                <a:cs typeface="+mn-cs"/>
              </a:rPr>
              <a:t> button and the ISR(s) will post to your Inbox.</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9680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the </a:t>
            </a:r>
            <a:r>
              <a:rPr lang="en-US" b="1" i="0" dirty="0"/>
              <a:t>Download Student Results </a:t>
            </a:r>
            <a:r>
              <a:rPr lang="en-US" dirty="0"/>
              <a:t>button from the Student Portfolio Report, the data will load pre-populated, as shown here, without the three colored panels. You see the student’s name and ID number, the school, the test reasons which display as test administrations of the current school year, and the subject, Mathematics. You can clear the Student Portfolio selection by clicking </a:t>
            </a:r>
            <a:r>
              <a:rPr lang="en-US" b="1" dirty="0"/>
              <a:t>Clear Search Results</a:t>
            </a:r>
            <a:r>
              <a:rPr lang="en-US" dirty="0"/>
              <a:t>. That removes the selected student and takes you to the three panels you can select from, with nothing pre-selected. </a:t>
            </a:r>
          </a:p>
          <a:p>
            <a:endParaRPr lang="en-US" dirty="0"/>
          </a:p>
          <a:p>
            <a:r>
              <a:rPr lang="en-US" dirty="0"/>
              <a:t>When you click the green </a:t>
            </a:r>
            <a:r>
              <a:rPr lang="en-US" b="1" dirty="0"/>
              <a:t>Generate </a:t>
            </a:r>
            <a:r>
              <a:rPr lang="en-US" dirty="0"/>
              <a:t>button, the report will post to your Inbox.</a:t>
            </a:r>
          </a:p>
          <a:p>
            <a:endParaRPr lang="en-US" dirty="0"/>
          </a:p>
          <a:p>
            <a:r>
              <a:rPr lang="en-US" dirty="0"/>
              <a:t>If you need to print just a few more student’s ISRs, you can enter up to five, comma-separated student IDs in the Search by Student ID box, and the same pre-populated template will display, allowing you to generate the ISRs for all those students’ tests.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1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log in to Reporting, go to your portal. Select the appropriate assessment card and the Reporting System card. Enter the email address associated with your Test Information Distribution Engine (TIDE) account and your password. Then select </a:t>
            </a:r>
            <a:r>
              <a:rPr lang="en-US" b="1" dirty="0"/>
              <a:t>Secure Login</a:t>
            </a:r>
            <a:r>
              <a:rPr lang="en-US" dirty="0"/>
              <a:t>.  The display will be the Dashboard Generator where you can </a:t>
            </a:r>
            <a:r>
              <a:rPr lang="en-US"/>
              <a:t>make selections by </a:t>
            </a:r>
            <a:r>
              <a:rPr lang="en-US" dirty="0"/>
              <a:t>assessment program.</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35344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Inbox showing multiple ISR postings. You can archive or delete a file at any time by using the buttons under the Actions column in the results table. Click on the name of a file to download it to your computer.</a:t>
            </a:r>
          </a:p>
          <a:p>
            <a:endParaRPr lang="en-US" dirty="0"/>
          </a:p>
          <a:p>
            <a:r>
              <a:rPr lang="en-US" dirty="0"/>
              <a:t>Files are automatically deleted after 29 days in both the Inbox and the Archived boxes.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44397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ISR. You can order a simple report or the more detailed report. The detailed report may include a longitudinal trend chart section, like the one shown here. You can see the student’s progress over time as the three tests results display as performance level and scale score.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41292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Data File is a user report of performance data, in Excel, CSV, or text format. Files of this nature allow the user to employ the workbook features of a spreadsheet application to organize and sort the data. The generation process for a Student Data File is the same one used for the ISR with different print options, with fewer restrictions. You can select tests in as many subjects as you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Customize the Student Data File using the same three selection columns and the</a:t>
            </a:r>
            <a:r>
              <a:rPr lang="en-US" sz="1200" b="1" kern="1200" dirty="0">
                <a:solidFill>
                  <a:schemeClr val="tx1"/>
                </a:solidFill>
                <a:effectLst/>
                <a:latin typeface="+mn-lt"/>
                <a:ea typeface="+mn-ea"/>
                <a:cs typeface="+mn-cs"/>
              </a:rPr>
              <a:t> Filters </a:t>
            </a:r>
            <a:r>
              <a:rPr lang="en-US" sz="1200" kern="1200" dirty="0">
                <a:solidFill>
                  <a:schemeClr val="tx1"/>
                </a:solidFill>
                <a:effectLst/>
                <a:latin typeface="+mn-lt"/>
                <a:ea typeface="+mn-ea"/>
                <a:cs typeface="+mn-cs"/>
              </a:rPr>
              <a:t>button. Choose your desired export format and click the green </a:t>
            </a:r>
            <a:r>
              <a:rPr lang="en-US" sz="1200" b="1" i="0" kern="1200" dirty="0">
                <a:solidFill>
                  <a:schemeClr val="tx1"/>
                </a:solidFill>
                <a:effectLst/>
                <a:latin typeface="+mn-lt"/>
                <a:ea typeface="+mn-ea"/>
                <a:cs typeface="+mn-cs"/>
              </a:rPr>
              <a:t>Generate</a:t>
            </a:r>
            <a:r>
              <a:rPr lang="en-US" sz="1200" kern="1200" dirty="0">
                <a:solidFill>
                  <a:schemeClr val="tx1"/>
                </a:solidFill>
                <a:effectLst/>
                <a:latin typeface="+mn-lt"/>
                <a:ea typeface="+mn-ea"/>
                <a:cs typeface="+mn-cs"/>
              </a:rPr>
              <a:t> button. The Student Data File displays in the user’s Inbox. A sample file is shown here.</a:t>
            </a:r>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57949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parameters of the options for each type of file, ISRs and Student Data Files.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09260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a:ea typeface="+mn-ea"/>
                <a:cs typeface="+mn-cs"/>
              </a:rPr>
              <a:t>When multiple tests are related and have been linked in the system, a </a:t>
            </a:r>
            <a:r>
              <a:rPr lang="en-US" sz="1200" b="1" kern="1200" dirty="0">
                <a:solidFill>
                  <a:schemeClr val="tx1"/>
                </a:solidFill>
                <a:effectLst/>
                <a:latin typeface="Calibri"/>
                <a:ea typeface="+mn-ea"/>
                <a:cs typeface="+mn-cs"/>
              </a:rPr>
              <a:t>Build Longitudinal Report </a:t>
            </a:r>
            <a:r>
              <a:rPr lang="en-US" sz="1200" b="0" kern="1200" dirty="0">
                <a:solidFill>
                  <a:schemeClr val="tx1"/>
                </a:solidFill>
                <a:effectLst/>
                <a:latin typeface="Calibri"/>
                <a:ea typeface="+mn-ea"/>
                <a:cs typeface="+mn-cs"/>
              </a:rPr>
              <a:t>button will display in the </a:t>
            </a:r>
            <a:r>
              <a:rPr lang="en-US" sz="1200" b="1" kern="1200" dirty="0">
                <a:solidFill>
                  <a:schemeClr val="tx1"/>
                </a:solidFill>
                <a:effectLst/>
                <a:latin typeface="Calibri"/>
                <a:ea typeface="+mn-ea"/>
                <a:cs typeface="+mn-cs"/>
              </a:rPr>
              <a:t>Features &amp; Tools </a:t>
            </a:r>
            <a:r>
              <a:rPr lang="en-US" sz="1200" b="0" kern="1200" dirty="0">
                <a:solidFill>
                  <a:schemeClr val="tx1"/>
                </a:solidFill>
                <a:effectLst/>
                <a:latin typeface="Calibri"/>
                <a:ea typeface="+mn-ea"/>
                <a:cs typeface="+mn-cs"/>
              </a:rPr>
              <a:t>menu. </a:t>
            </a:r>
            <a:r>
              <a:rPr lang="en-US" sz="1800" dirty="0">
                <a:effectLst/>
                <a:latin typeface="Calibri" panose="020F0502020204030204" pitchFamily="34" charset="0"/>
                <a:ea typeface="Times New Roman" panose="02020603050405020304" pitchFamily="18" charset="0"/>
              </a:rPr>
              <a:t>Depending on your role, the test types, and the number of students in the report, it may display a report options page rather than the Longitudinal Report itself. If you are viewing a Longitudinal Report for which both Interims and Summatives are available, the </a:t>
            </a:r>
            <a:r>
              <a:rPr lang="en-US" sz="1800" b="0" dirty="0">
                <a:effectLst/>
                <a:latin typeface="Calibri" panose="020F0502020204030204" pitchFamily="34" charset="0"/>
                <a:ea typeface="Times New Roman" panose="02020603050405020304" pitchFamily="18" charset="0"/>
              </a:rPr>
              <a:t>Progression</a:t>
            </a:r>
            <a:r>
              <a:rPr lang="en-US" sz="1800" dirty="0">
                <a:effectLst/>
                <a:latin typeface="Calibri" panose="020F0502020204030204" pitchFamily="34" charset="0"/>
                <a:ea typeface="Times New Roman" panose="02020603050405020304" pitchFamily="18" charset="0"/>
              </a:rPr>
              <a:t> drop-down list appears, allowing you to select Summatives only, Interims only, or a combination of both test types.</a:t>
            </a:r>
          </a:p>
          <a:p>
            <a:endParaRPr lang="en-US" sz="1800" dirty="0">
              <a:effectLst/>
              <a:latin typeface="Calibri" panose="020F0502020204030204" pitchFamily="34" charset="0"/>
              <a:ea typeface="Times New Roman" panose="02020603050405020304" pitchFamily="18" charset="0"/>
            </a:endParaRPr>
          </a:p>
          <a:p>
            <a:r>
              <a:rPr lang="en-US" sz="1200" b="0" kern="1200" dirty="0">
                <a:solidFill>
                  <a:schemeClr val="tx1"/>
                </a:solidFill>
                <a:effectLst/>
                <a:latin typeface="Calibri"/>
                <a:ea typeface="+mn-ea"/>
                <a:cs typeface="+mn-cs"/>
              </a:rPr>
              <a:t>Click the green drop-down arrow to select summative tests only, interim tests only, or a combination of both. Then click the green </a:t>
            </a:r>
            <a:r>
              <a:rPr lang="en-US" sz="1200" b="1" i="0" kern="1200" dirty="0">
                <a:solidFill>
                  <a:schemeClr val="tx1"/>
                </a:solidFill>
                <a:effectLst/>
                <a:latin typeface="Calibri"/>
                <a:ea typeface="+mn-ea"/>
                <a:cs typeface="+mn-cs"/>
              </a:rPr>
              <a:t>Generate Report </a:t>
            </a:r>
            <a:r>
              <a:rPr lang="en-US" sz="1200" b="0" kern="1200" dirty="0">
                <a:solidFill>
                  <a:schemeClr val="tx1"/>
                </a:solidFill>
                <a:effectLst/>
                <a:latin typeface="Calibri"/>
                <a:ea typeface="+mn-ea"/>
                <a:cs typeface="+mn-cs"/>
              </a:rPr>
              <a:t>button.</a:t>
            </a:r>
          </a:p>
          <a:p>
            <a:r>
              <a:rPr lang="en-US" sz="1200" b="0" kern="1200" dirty="0">
                <a:solidFill>
                  <a:schemeClr val="tx1"/>
                </a:solidFill>
                <a:effectLst/>
                <a:latin typeface="Calibri"/>
                <a:ea typeface="+mn-ea"/>
                <a:cs typeface="+mn-cs"/>
              </a:rPr>
              <a:t> </a:t>
            </a:r>
          </a:p>
          <a:p>
            <a:r>
              <a:rPr lang="en-US" sz="1200" b="0" kern="1200" dirty="0">
                <a:solidFill>
                  <a:schemeClr val="tx1"/>
                </a:solidFill>
                <a:effectLst/>
                <a:latin typeface="Calibri"/>
                <a:ea typeface="+mn-ea"/>
                <a:cs typeface="+mn-cs"/>
              </a:rPr>
              <a:t>Teachers viewing a longitudinal report for multiple students are presented with a Longitudinal Report with Progression pop-up window. The Progression drop-down menu is located at the top of the window followed by a table of their students and the related tests. Each test appears in its own column, with sub-columns below for each test reason (categories of tests, or for a summative, a testing window).</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The cells in the columns display checkmarks to indicate which students completed which test and test reason combinations. The students highlighted in yellow have completed all of the related tests and will appear on the longitudinal report unless you change the tests you want included in the report.</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Mark the checkbox for each test/test reason combination you wish to include in the report. Mark the Test Reason checkbox on the left to include all test reasons or clear it to remove all. Click the green </a:t>
            </a:r>
            <a:r>
              <a:rPr lang="en-US" sz="1200" b="1" i="0" kern="1200" dirty="0">
                <a:solidFill>
                  <a:schemeClr val="tx1"/>
                </a:solidFill>
                <a:effectLst/>
                <a:latin typeface="Calibri"/>
                <a:ea typeface="+mn-ea"/>
                <a:cs typeface="+mn-cs"/>
              </a:rPr>
              <a:t>Generate Report </a:t>
            </a:r>
            <a:r>
              <a:rPr lang="en-US" sz="1200" b="0" kern="1200" dirty="0">
                <a:solidFill>
                  <a:schemeClr val="tx1"/>
                </a:solidFill>
                <a:effectLst/>
                <a:latin typeface="Calibri"/>
                <a:ea typeface="+mn-ea"/>
                <a:cs typeface="+mn-cs"/>
              </a:rPr>
              <a:t>button at the top of the window to view the Longitudinal Report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27407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Longitudinal Report with Progressions example for multiple students who took multiple related test types (Grade 10 and Grade 11 Interim ELA and Summative ELA), displaying with reporting categories.</a:t>
            </a:r>
            <a:r>
              <a:rPr lang="en-US" sz="1200" b="0" kern="1200" dirty="0">
                <a:solidFill>
                  <a:schemeClr val="tx1"/>
                </a:solidFill>
                <a:effectLst/>
                <a:latin typeface="Calibri"/>
                <a:ea typeface="+mn-ea"/>
                <a:cs typeface="+mn-cs"/>
              </a:rPr>
              <a:t> Score data are plotted along a line. A symbol appears on each data point. When multiple test types are present, refer to the legend immediately below the graphs to find out which symbols correspond to which types of tests. You can click the test type toggles in the legend to hide or show data for each one. To help you distinguish between test types, the interim test is identified with a blue circle and the summative test is identified with a blue diamond. </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Performance-level data are shown either the same way or, for multiple students, in performance distribution bars, similar to the reporting category graphs which allow you to see, at a glance, how students are improving or declining in each area of the test. Hover over the data points in a line graph or the sections in a bar to get more information.</a:t>
            </a:r>
          </a:p>
          <a:p>
            <a:endParaRPr lang="en-US" sz="1200" b="0" kern="1200" dirty="0">
              <a:solidFill>
                <a:schemeClr val="tx1"/>
              </a:solidFill>
              <a:effectLst/>
              <a:latin typeface="Calibri"/>
              <a:ea typeface="+mn-ea"/>
              <a:cs typeface="+mn-cs"/>
            </a:endParaRPr>
          </a:p>
          <a:p>
            <a:r>
              <a:rPr lang="en-US" sz="1200" b="0" kern="1200" dirty="0">
                <a:solidFill>
                  <a:schemeClr val="tx1"/>
                </a:solidFill>
                <a:effectLst/>
                <a:latin typeface="Calibri"/>
                <a:ea typeface="+mn-ea"/>
                <a:cs typeface="+mn-cs"/>
              </a:rPr>
              <a:t>Alternatively, in the table at the bottom of the report, the data are replicated, with expandable columns for the reporting categories.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92572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Longitudinal Report for a student who took the Grade 3 Mathematics test on two opportunities in the spring test administration.</a:t>
            </a:r>
          </a:p>
          <a:p>
            <a:endParaRPr lang="en-US" dirty="0"/>
          </a:p>
          <a:p>
            <a:r>
              <a:rPr lang="en-US" dirty="0"/>
              <a:t>The graph in the upper-left corner of the report shows the scores for both opportunities. If you hover over the point, you can see the score displayed for each administration of the test. The first score was 1276, and the second score was 1475. The information in the graph is mirrored in the table below.</a:t>
            </a:r>
          </a:p>
          <a:p>
            <a:endParaRPr lang="en-US" dirty="0"/>
          </a:p>
          <a:p>
            <a:r>
              <a:rPr lang="en-US" dirty="0"/>
              <a:t>Toggle the switch at the top of the graph to see the results by Performance Level.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512563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 the graph, you see that the student remained in the Did Not Meet Grade Level performance measure over time.</a:t>
            </a:r>
          </a:p>
          <a:p>
            <a:endParaRPr lang="en-US" dirty="0"/>
          </a:p>
          <a:p>
            <a:r>
              <a:rPr lang="en-US" sz="1200" kern="1200" dirty="0">
                <a:solidFill>
                  <a:schemeClr val="tx1"/>
                </a:solidFill>
                <a:effectLst/>
                <a:latin typeface="Calibri"/>
                <a:ea typeface="+mn-ea"/>
                <a:cs typeface="+mn-cs"/>
              </a:rPr>
              <a:t>You may want to filter a Longitudinal Report in order to focus on some test opportunities and not others.</a:t>
            </a:r>
          </a:p>
          <a:p>
            <a:r>
              <a:rPr lang="en-US" sz="1200" kern="1200" dirty="0">
                <a:solidFill>
                  <a:schemeClr val="tx1"/>
                </a:solidFill>
                <a:effectLst/>
                <a:latin typeface="Calibri"/>
                <a:ea typeface="+mn-ea"/>
                <a:cs typeface="+mn-cs"/>
              </a:rPr>
              <a:t>Note that filtering tests may affect the set of students whose data are included in the report.</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Open the filter menu at the upper-right corner and select the filter options you prefer from the drop-down lists.</a:t>
            </a:r>
          </a:p>
          <a:p>
            <a:pPr lvl="0"/>
            <a:r>
              <a:rPr lang="en-US" sz="1200" kern="1200" dirty="0">
                <a:solidFill>
                  <a:schemeClr val="tx1"/>
                </a:solidFill>
                <a:effectLst/>
                <a:latin typeface="Calibri"/>
                <a:ea typeface="+mn-ea"/>
                <a:cs typeface="+mn-cs"/>
              </a:rPr>
              <a:t>You may want to filter by a particular school year or years. By default, Longitudinal Reports show data for all years. Longitudinal Reports can show student performance from a time when the students were not yet associated with you. For example, if you are a seventh-grade teacher, you can use these reports to view your current students’ performance on last year’s sixth-grade tests.</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If the report includes interim assessments, you may wish to filter by a test reason (a category of test), which means excluding all other test reasons from the data. For example, you may want to narrow the report down to show only tests taken in the spring. For summative assessments, test reasons are the same as testing windows and are not useful.</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Finally, you may find that certain individual tests are less relevant than others. In that case, you can use </a:t>
            </a:r>
            <a:r>
              <a:rPr lang="en-US" sz="1200" b="0" kern="1200" dirty="0">
                <a:solidFill>
                  <a:schemeClr val="tx1"/>
                </a:solidFill>
                <a:effectLst/>
                <a:latin typeface="Calibri"/>
                <a:ea typeface="+mn-ea"/>
                <a:cs typeface="+mn-cs"/>
              </a:rPr>
              <a:t>the Test Label options to deselect the names of the tests you don’t want to see.</a:t>
            </a:r>
          </a:p>
          <a:p>
            <a:pPr lvl="0"/>
            <a:endParaRPr lang="en-US" sz="1200" b="0" kern="1200" dirty="0">
              <a:solidFill>
                <a:schemeClr val="tx1"/>
              </a:solidFill>
              <a:effectLst/>
              <a:latin typeface="Calibri"/>
              <a:ea typeface="+mn-ea"/>
              <a:cs typeface="+mn-cs"/>
            </a:endParaRPr>
          </a:p>
          <a:p>
            <a:pPr lvl="0"/>
            <a:r>
              <a:rPr lang="en-US" sz="1200" b="0" kern="1200" dirty="0">
                <a:solidFill>
                  <a:schemeClr val="tx1"/>
                </a:solidFill>
                <a:effectLst/>
                <a:latin typeface="Calibri"/>
                <a:ea typeface="+mn-ea"/>
                <a:cs typeface="+mn-cs"/>
              </a:rPr>
              <a:t>Click </a:t>
            </a:r>
            <a:r>
              <a:rPr lang="en-US" sz="1200" b="1" kern="1200" dirty="0">
                <a:solidFill>
                  <a:schemeClr val="tx1"/>
                </a:solidFill>
                <a:effectLst/>
                <a:latin typeface="Calibri"/>
                <a:ea typeface="+mn-ea"/>
                <a:cs typeface="+mn-cs"/>
              </a:rPr>
              <a:t>Apply</a:t>
            </a:r>
            <a:r>
              <a:rPr lang="en-US" sz="1200" b="0" kern="1200" dirty="0">
                <a:solidFill>
                  <a:schemeClr val="tx1"/>
                </a:solidFill>
                <a:effectLst/>
                <a:latin typeface="Calibri"/>
                <a:ea typeface="+mn-ea"/>
                <a:cs typeface="+mn-cs"/>
              </a:rPr>
              <a:t>.</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3130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generated the report using the report options page, a </a:t>
            </a:r>
            <a:r>
              <a:rPr lang="en-US" b="1" dirty="0"/>
              <a:t>Change Selections </a:t>
            </a:r>
            <a:r>
              <a:rPr lang="en-US" dirty="0"/>
              <a:t>button displays in the upper-right corner of the report window. You can use it to change your selection of test types and, if you are teacher viewing multiple students, your selection of tests and test reasons, as well.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336722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review, you can set up your Longitudinal Reports using results from current and previous school years, including data for your current and former students. Three filter options (school year, test reason, and test label) allow you to drill down into a Longitudinal Report to access specific data relevant to your needs. </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17D149-8510-4555-904B-0D6DB2F90E2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1209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school-level users, and district-level users have access to different features and data in the Reporting System. This chart summarizes which students will appear in your reports, the filter options, and the aggregate comparisons available for each of the three roles.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08031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There is a tool that allows users to break down data by demographic sub-group. </a:t>
            </a:r>
            <a:r>
              <a:rPr lang="en-US" sz="1200" kern="1200" dirty="0">
                <a:solidFill>
                  <a:schemeClr val="tx1"/>
                </a:solidFill>
                <a:effectLst/>
                <a:latin typeface="Calibri"/>
                <a:ea typeface="+mn-ea"/>
                <a:cs typeface="+mn-cs"/>
              </a:rPr>
              <a:t>You can create a breakdown report from any page in Reporting that displays data for multiple students. Open the </a:t>
            </a:r>
            <a:r>
              <a:rPr lang="en-US" sz="1200" b="0" kern="1200" dirty="0">
                <a:solidFill>
                  <a:schemeClr val="tx1"/>
                </a:solidFill>
                <a:effectLst/>
                <a:latin typeface="Calibri"/>
                <a:ea typeface="+mn-ea"/>
                <a:cs typeface="+mn-cs"/>
              </a:rPr>
              <a:t>Features &amp; Tools </a:t>
            </a:r>
            <a:r>
              <a:rPr lang="en-US" sz="1200" kern="1200" dirty="0">
                <a:solidFill>
                  <a:schemeClr val="tx1"/>
                </a:solidFill>
                <a:effectLst/>
                <a:latin typeface="Calibri"/>
                <a:ea typeface="+mn-ea"/>
                <a:cs typeface="+mn-cs"/>
              </a:rPr>
              <a:t>menu and click the </a:t>
            </a:r>
            <a:r>
              <a:rPr lang="en-US" sz="1200" b="1" kern="1200" dirty="0">
                <a:solidFill>
                  <a:schemeClr val="tx1"/>
                </a:solidFill>
                <a:effectLst/>
                <a:latin typeface="Calibri"/>
                <a:ea typeface="+mn-ea"/>
                <a:cs typeface="+mn-cs"/>
              </a:rPr>
              <a:t>Breakdown by </a:t>
            </a:r>
            <a:r>
              <a:rPr lang="en-US" sz="1200" kern="1200" dirty="0">
                <a:solidFill>
                  <a:schemeClr val="tx1"/>
                </a:solidFill>
                <a:effectLst/>
                <a:latin typeface="Calibri"/>
                <a:ea typeface="+mn-ea"/>
                <a:cs typeface="+mn-cs"/>
              </a:rPr>
              <a:t>button. A Breakdown Attributes window opens, displaying the options available to you.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School Performance on Test report for the Grade 8 Mathematics test. You can build a report for a specific group of students based on any three attributes listed in the Breakdown Attributes window.</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a sample report, the English Language Learner (ELL) Status, Enrolled Grade, and Section 504 options have been selected. A checkbox is displayed next to the term, “Include unspecified values”. This option, when selected, will include any of the user’s students with no demographic information assigned to them in TIDE. Click </a:t>
            </a:r>
            <a:r>
              <a:rPr lang="en-US" sz="1200" b="1"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The customized report displays, as shown on the next slide.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541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a:t>
            </a:r>
            <a:r>
              <a:rPr lang="en-US" sz="1200" b="1" i="1" kern="1200" dirty="0">
                <a:solidFill>
                  <a:schemeClr val="tx1"/>
                </a:solidFill>
                <a:effectLst/>
                <a:latin typeface="Calibri"/>
                <a:ea typeface="+mn-ea"/>
                <a:cs typeface="+mn-cs"/>
              </a:rPr>
              <a:t> </a:t>
            </a:r>
            <a:r>
              <a:rPr lang="en-US" sz="1200" b="0" i="0" kern="1200" dirty="0">
                <a:solidFill>
                  <a:schemeClr val="tx1"/>
                </a:solidFill>
                <a:effectLst/>
                <a:latin typeface="Calibri"/>
                <a:ea typeface="+mn-ea"/>
                <a:cs typeface="+mn-cs"/>
              </a:rPr>
              <a:t>Breakdown</a:t>
            </a:r>
            <a:r>
              <a:rPr lang="en-US" sz="1200" b="1" i="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page is organized according to the combinations selected. A row appears for each possible sub-group combination. The number of rows in the table will depend on how the students fall into the demographic categories. </a:t>
            </a:r>
          </a:p>
          <a:p>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For example, here you see a row for ALL the students, followed by some possible combinations. If a combination does not appear in the table, it means none of the students fall into that sub-group. Notice that the table header has updated to reflect the chosen attributes. You see from this breakdown report that there are 45 students who are divided into four sub-groups. You can sort the sub-groups in a few different ways -- by ELL Status, Enrolled Grade, and Section 504. To look closer into a specific sub-group, click the </a:t>
            </a:r>
            <a:r>
              <a:rPr lang="en-US" sz="1200" b="1" kern="1200" dirty="0">
                <a:solidFill>
                  <a:schemeClr val="tx1"/>
                </a:solidFill>
                <a:effectLst/>
                <a:latin typeface="Calibri"/>
                <a:ea typeface="+mn-ea"/>
                <a:cs typeface="+mn-cs"/>
              </a:rPr>
              <a:t>View Details </a:t>
            </a:r>
            <a:r>
              <a:rPr lang="en-US" sz="1200" kern="1200" dirty="0">
                <a:solidFill>
                  <a:schemeClr val="tx1"/>
                </a:solidFill>
                <a:effectLst/>
                <a:latin typeface="Calibri"/>
                <a:ea typeface="+mn-ea"/>
                <a:cs typeface="+mn-cs"/>
              </a:rPr>
              <a:t>button in that row.</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Note: Enrolled Grade includes students in ALL grades who have taken this Grade 8 Mathematics test. Here you can see that a group of 19 7</a:t>
            </a:r>
            <a:r>
              <a:rPr lang="en-US" sz="1200" kern="1200" baseline="30000" dirty="0">
                <a:solidFill>
                  <a:schemeClr val="tx1"/>
                </a:solidFill>
                <a:effectLst/>
                <a:latin typeface="Calibri"/>
                <a:ea typeface="+mn-ea"/>
                <a:cs typeface="+mn-cs"/>
              </a:rPr>
              <a:t>th</a:t>
            </a:r>
            <a:r>
              <a:rPr lang="en-US" sz="1200" kern="1200" dirty="0">
                <a:solidFill>
                  <a:schemeClr val="tx1"/>
                </a:solidFill>
                <a:effectLst/>
                <a:latin typeface="Calibri"/>
                <a:ea typeface="+mn-ea"/>
                <a:cs typeface="+mn-cs"/>
              </a:rPr>
              <a:t> graders took the test. None of them were ELL status or Section 504.</a:t>
            </a:r>
          </a:p>
          <a:p>
            <a:endParaRPr lang="en-US" sz="1200" kern="1200" dirty="0">
              <a:solidFill>
                <a:schemeClr val="tx1"/>
              </a:solidFill>
              <a:effectLst/>
              <a:latin typeface="Calibri"/>
              <a:ea typeface="+mn-ea"/>
              <a:cs typeface="+mn-cs"/>
            </a:endParaRPr>
          </a:p>
          <a:p>
            <a:endParaRPr lang="en-US" sz="1200" kern="1200" dirty="0">
              <a:solidFill>
                <a:schemeClr val="tx1"/>
              </a:solidFill>
              <a:effectLst/>
              <a:latin typeface="Calibri"/>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517095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Breakdown window opens, displaying detailed results for that sub-group. A row of drop-down menu buttons appears above the table, displaying the attributes of the group you chose. To quickly transition to another demographic sub-group for the same test, you can apply the breakdown menu options that display above the table of results. Select an attribute you want from the drop-down menus and click </a:t>
            </a:r>
            <a:r>
              <a:rPr lang="en-US" sz="1200" b="1"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The new sub-group will display.</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55846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a:t>
            </a:r>
            <a:r>
              <a:rPr lang="en-US" sz="1200" b="0" kern="1200" dirty="0">
                <a:solidFill>
                  <a:schemeClr val="tx1"/>
                </a:solidFill>
                <a:effectLst/>
                <a:latin typeface="Arial" panose="020B0604020202020204" pitchFamily="34" charset="0"/>
                <a:ea typeface="+mn-ea"/>
                <a:cs typeface="Arial" panose="020B0604020202020204" pitchFamily="34" charset="0"/>
              </a:rPr>
              <a:t>Change Reporting Time Period option under Features &amp; Tools allows you </a:t>
            </a:r>
            <a:r>
              <a:rPr lang="en-US" sz="1200" kern="1200" dirty="0">
                <a:solidFill>
                  <a:schemeClr val="tx1"/>
                </a:solidFill>
                <a:effectLst/>
                <a:latin typeface="Arial" panose="020B0604020202020204" pitchFamily="34" charset="0"/>
                <a:ea typeface="+mn-ea"/>
                <a:cs typeface="Arial" panose="020B0604020202020204" pitchFamily="34" charset="0"/>
              </a:rPr>
              <a:t>to view test results from a previous point in time, for your current students and/or for your former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want to view previous test results for your current students, select the school year from the drop-down menu in the schoolyear field. Leave the calendar tool set to the current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want to view test results from students you had in the past, select a school year from the menu in the schoolyear field AND use the calendar tool to set a date on which you know these former students were assigned to you. For example, a day in the month of May of that school year, after testing has begun.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When you click </a:t>
            </a:r>
            <a:r>
              <a:rPr lang="en-US" sz="1200" b="1" kern="1200" dirty="0">
                <a:solidFill>
                  <a:schemeClr val="tx1"/>
                </a:solidFill>
                <a:effectLst/>
                <a:latin typeface="Arial" panose="020B0604020202020204" pitchFamily="34" charset="0"/>
                <a:ea typeface="+mn-ea"/>
                <a:cs typeface="Arial" panose="020B0604020202020204" pitchFamily="34" charset="0"/>
              </a:rPr>
              <a:t>Save</a:t>
            </a:r>
            <a:r>
              <a:rPr lang="en-US" sz="1200" kern="1200" dirty="0">
                <a:solidFill>
                  <a:schemeClr val="tx1"/>
                </a:solidFill>
                <a:effectLst/>
                <a:latin typeface="Arial" panose="020B0604020202020204" pitchFamily="34" charset="0"/>
                <a:ea typeface="+mn-ea"/>
                <a:cs typeface="Arial" panose="020B0604020202020204" pitchFamily="34" charset="0"/>
              </a:rPr>
              <a:t> for either of the two options, your reports will reflect data according to those settings. When you log out of the system, the reporting time period defaults back to the current school year.</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9047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has given you a solid, basic understanding of the features and functions of the</a:t>
            </a:r>
            <a:r>
              <a:rPr lang="en-US" b="1" dirty="0"/>
              <a:t> </a:t>
            </a:r>
            <a:r>
              <a:rPr lang="en-US" b="0" dirty="0"/>
              <a:t>Reporting system.  </a:t>
            </a:r>
            <a:r>
              <a:rPr lang="en-US" dirty="0"/>
              <a:t>Watch for future announcements on your assessment portal page. A</a:t>
            </a:r>
            <a:r>
              <a:rPr lang="en-US" b="1" i="1" dirty="0"/>
              <a:t> </a:t>
            </a:r>
            <a:r>
              <a:rPr lang="en-US" b="0" i="1" dirty="0"/>
              <a:t>Reporting System User Guide </a:t>
            </a:r>
            <a:r>
              <a:rPr lang="en-US" dirty="0"/>
              <a:t>is posted there. You can also call or email the Help Desk 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Thank you for taking the time to view this training module. 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b="0" i="1" baseline="0" dirty="0">
                <a:latin typeface="Arial" charset="0"/>
              </a:rPr>
              <a:t>Reporting System User Guide for Summative and Interim Assessments, </a:t>
            </a:r>
            <a:r>
              <a:rPr lang="en-US" altLang="en-US" b="0" baseline="0" dirty="0">
                <a:latin typeface="Arial" charset="0"/>
              </a:rPr>
              <a:t>located on your state portal, or contact your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CAD19E9-9505-4D50-9FC9-21C440EF26E2}" type="slidenum">
              <a:rPr kumimoji="0" lang="en-US" altLang="en-US" sz="1200" b="0" i="0" u="none" strike="noStrike" kern="1200" cap="none" spc="0" normalizeH="0" baseline="0" noProof="0" smtClean="0">
                <a:ln>
                  <a:noFill/>
                </a:ln>
                <a:solidFill>
                  <a:srgbClr val="59595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107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1" dirty="0"/>
              <a:t>Dashboard Generator </a:t>
            </a:r>
            <a:r>
              <a:rPr lang="en-US" dirty="0"/>
              <a:t>page displays. This page is queued to display BEFORE the appearance of the dashboard so you can easily customize your results </a:t>
            </a:r>
            <a:r>
              <a:rPr lang="en-US" b="0" dirty="0"/>
              <a:t>in order to view only the data that are most helpful to you.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banner displays your username and your role. Underneath is the </a:t>
            </a:r>
            <a:r>
              <a:rPr lang="en-US" b="1" dirty="0"/>
              <a:t>Inbox</a:t>
            </a:r>
            <a:r>
              <a:rPr lang="en-US" dirty="0"/>
              <a:t>, a</a:t>
            </a:r>
            <a:r>
              <a:rPr lang="en-US" b="1" dirty="0"/>
              <a:t> Help </a:t>
            </a:r>
            <a:r>
              <a:rPr lang="en-US" dirty="0"/>
              <a:t>button, and a </a:t>
            </a:r>
            <a:r>
              <a:rPr lang="en-US" b="1" dirty="0"/>
              <a:t>Sign Out </a:t>
            </a:r>
            <a:r>
              <a:rPr lang="en-US" dirty="0"/>
              <a:t>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prominent sections on the page. In section 1, you will find the test group selection section where you can check only the tests that apply to your needs and make those your default selections. In section 2, you can access an individual Student Portfolio report by entering a student ID number in the search box. In section 3, you see the </a:t>
            </a:r>
            <a:r>
              <a:rPr lang="en-US" b="1" dirty="0"/>
              <a:t>Features &amp; Tools </a:t>
            </a:r>
            <a:r>
              <a:rPr lang="en-US" dirty="0"/>
              <a:t>menu where you can take some actions prior to viewing data on the dashboard. </a:t>
            </a:r>
          </a:p>
          <a:p>
            <a:endParaRPr lang="en-US" dirty="0"/>
          </a:p>
          <a:p>
            <a:r>
              <a:rPr lang="en-US" dirty="0"/>
              <a:t>To save your selections, mark the checkbox </a:t>
            </a:r>
            <a:r>
              <a:rPr lang="en-US" b="1" dirty="0"/>
              <a:t>Make these my default selections</a:t>
            </a:r>
            <a:r>
              <a:rPr lang="en-US" dirty="0"/>
              <a:t>. These selections will be set in the Dashboard Generator whenever you log in. You can change the defaults at any time.</a:t>
            </a:r>
          </a:p>
          <a:p>
            <a:endParaRPr lang="en-US" dirty="0"/>
          </a:p>
          <a:p>
            <a:r>
              <a:rPr lang="en-US" dirty="0"/>
              <a:t>Click </a:t>
            </a:r>
            <a:r>
              <a:rPr lang="en-US" b="1" dirty="0"/>
              <a:t>Go to Dashboard</a:t>
            </a:r>
            <a:r>
              <a:rPr lang="en-US" dirty="0"/>
              <a: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62656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Dashboard appears after you select test groups. Test information and results are displayed for the students who are assigned to you based on your role. Teachers see all the tests their students have taken. School-level users see tests taken by all the students in the school. District-level users see the tests taken by all the students in the district. </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 test group card displays for each test, by subject, along with the grades tested and the total tests taken. The cards are sorted from left to right, then top to bottom based on the date last taken. The performance distribution results display as a color-coded bar with the percent proficient and student count listed under each colored level. Click the green information button to display the performance levels. The data on the dashboard gives teachers, administrators, and principals a way to quickly compare how their students performed across different </a:t>
            </a:r>
            <a:r>
              <a:rPr lang="en-US" sz="1200" b="0" kern="1200" dirty="0">
                <a:solidFill>
                  <a:schemeClr val="tx1"/>
                </a:solidFill>
                <a:effectLst/>
                <a:latin typeface="Calibri"/>
                <a:ea typeface="+mn-ea"/>
                <a:cs typeface="+mn-cs"/>
              </a:rPr>
              <a:t>test groups.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0388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If you want to change the data you see, use the </a:t>
            </a:r>
            <a:r>
              <a:rPr lang="en-US" sz="1200" b="1" kern="1200" dirty="0">
                <a:solidFill>
                  <a:schemeClr val="tx1"/>
                </a:solidFill>
                <a:effectLst/>
                <a:latin typeface="Calibri"/>
                <a:ea typeface="+mn-ea"/>
                <a:cs typeface="+mn-cs"/>
              </a:rPr>
              <a:t>Filters</a:t>
            </a:r>
            <a:r>
              <a:rPr lang="en-US" sz="1200" kern="1200" dirty="0">
                <a:solidFill>
                  <a:schemeClr val="tx1"/>
                </a:solidFill>
                <a:effectLst/>
                <a:latin typeface="Calibri"/>
                <a:ea typeface="+mn-ea"/>
                <a:cs typeface="+mn-cs"/>
              </a:rPr>
              <a:t> panel to further customize your Dashboard. Make selections from the </a:t>
            </a:r>
            <a:r>
              <a:rPr lang="en-US" sz="1200" b="1" kern="1200" dirty="0">
                <a:solidFill>
                  <a:schemeClr val="tx1"/>
                </a:solidFill>
                <a:effectLst/>
                <a:latin typeface="Calibri"/>
                <a:ea typeface="+mn-ea"/>
                <a:cs typeface="+mn-cs"/>
              </a:rPr>
              <a:t>Test Groups </a:t>
            </a:r>
            <a:r>
              <a:rPr lang="en-US" sz="1200" kern="1200" dirty="0">
                <a:solidFill>
                  <a:schemeClr val="tx1"/>
                </a:solidFill>
                <a:effectLst/>
                <a:latin typeface="Calibri"/>
                <a:ea typeface="+mn-ea"/>
                <a:cs typeface="+mn-cs"/>
              </a:rPr>
              <a:t>options and/or the </a:t>
            </a:r>
            <a:r>
              <a:rPr lang="en-US" sz="1200" b="1" kern="1200" dirty="0">
                <a:solidFill>
                  <a:schemeClr val="tx1"/>
                </a:solidFill>
                <a:effectLst/>
                <a:latin typeface="Calibri"/>
                <a:ea typeface="+mn-ea"/>
                <a:cs typeface="+mn-cs"/>
              </a:rPr>
              <a:t>Test Reasons </a:t>
            </a:r>
            <a:r>
              <a:rPr lang="en-US" sz="1200" kern="1200" dirty="0">
                <a:solidFill>
                  <a:schemeClr val="tx1"/>
                </a:solidFill>
                <a:effectLst/>
                <a:latin typeface="Calibri"/>
                <a:ea typeface="+mn-ea"/>
                <a:cs typeface="+mn-cs"/>
              </a:rPr>
              <a:t>options. Test Reasons typically represent test administration seasons or opportunities. Selecting a test reason filters out results you do not need to see.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the green </a:t>
            </a:r>
            <a:r>
              <a:rPr lang="en-US" sz="1200" b="1" i="0"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button and your dashboard customizes according to your selections. Filter selections are highlighted in yellow in the table of results header. Clear the filters at any time by clicking the </a:t>
            </a:r>
            <a:r>
              <a:rPr lang="en-US" sz="1200" b="1" i="0" kern="1200" dirty="0">
                <a:solidFill>
                  <a:schemeClr val="tx1"/>
                </a:solidFill>
                <a:effectLst/>
                <a:latin typeface="Calibri"/>
                <a:ea typeface="+mn-ea"/>
                <a:cs typeface="+mn-cs"/>
              </a:rPr>
              <a:t>Clear Filters </a:t>
            </a:r>
            <a:r>
              <a:rPr lang="en-US" sz="1200" kern="1200" dirty="0">
                <a:solidFill>
                  <a:schemeClr val="tx1"/>
                </a:solidFill>
                <a:effectLst/>
                <a:latin typeface="Calibri"/>
                <a:ea typeface="+mn-ea"/>
                <a:cs typeface="+mn-cs"/>
              </a:rPr>
              <a:t>button and clicking </a:t>
            </a:r>
            <a:r>
              <a:rPr lang="en-US" sz="1200" b="1" kern="1200" dirty="0">
                <a:solidFill>
                  <a:schemeClr val="tx1"/>
                </a:solidFill>
                <a:effectLst/>
                <a:latin typeface="Calibri"/>
                <a:ea typeface="+mn-ea"/>
                <a:cs typeface="+mn-cs"/>
              </a:rPr>
              <a:t>Apply</a:t>
            </a:r>
            <a:r>
              <a:rPr lang="en-US" sz="1200" kern="1200" dirty="0">
                <a:solidFill>
                  <a:schemeClr val="tx1"/>
                </a:solidFill>
                <a:effectLst/>
                <a:latin typeface="Calibri"/>
                <a:ea typeface="+mn-ea"/>
                <a:cs typeface="+mn-cs"/>
              </a:rPr>
              <a:t> again..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upper-left corner of each page in Reporting is the “System Switcher.” You can move from the Reporting system directly into the TA Interface, the Data Entry Interface, TIDE, and other systems when you need to perform tasks in those systems. You don’t have to log out and log back in.</a:t>
            </a:r>
          </a:p>
          <a:p>
            <a:endParaRPr lang="en-US" dirty="0"/>
          </a:p>
          <a:p>
            <a:r>
              <a:rPr lang="en-US" dirty="0"/>
              <a:t>Click on the underlined name of a test group card or the green magnifying glass view button to advance to the Performance on Tests report.</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00830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When they select a test group card and leave the Dashboard, all users move to the Performance on Tests report. Here is the Performance on Tests report for a teacher who clicked on a summative mathematics test group card. The My Assessments table lists all the tests that the teacher’s students have taken, in order of date last taken.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My Students table is a fast pass to the individual Student Portfolio report. This report is useful for teachers as they prepare for parent-teacher conferences where student performance across all tests is needed.</a:t>
            </a:r>
          </a:p>
          <a:p>
            <a:endParaRPr lang="en-US" sz="1200" kern="1200" dirty="0">
              <a:solidFill>
                <a:schemeClr val="tx1"/>
              </a:solidFill>
              <a:effectLst/>
              <a:latin typeface="Calibri"/>
              <a:ea typeface="+mn-ea"/>
              <a:cs typeface="+mn-cs"/>
            </a:endParaRPr>
          </a:p>
          <a:p>
            <a:r>
              <a:rPr lang="en-US" dirty="0"/>
              <a:t>Teachers have a </a:t>
            </a:r>
            <a:r>
              <a:rPr lang="en-US" b="1" dirty="0"/>
              <a:t>Rosters</a:t>
            </a:r>
            <a:r>
              <a:rPr lang="en-US" dirty="0"/>
              <a:t> option in the </a:t>
            </a:r>
            <a:r>
              <a:rPr lang="en-US" b="1" dirty="0"/>
              <a:t>Filters</a:t>
            </a:r>
            <a:r>
              <a:rPr lang="en-US" dirty="0"/>
              <a:t> panel. They can select one of their rosters, click </a:t>
            </a:r>
            <a:r>
              <a:rPr lang="en-US" b="1" i="0" dirty="0"/>
              <a:t>Apply,</a:t>
            </a:r>
            <a:r>
              <a:rPr lang="en-US" dirty="0"/>
              <a:t> and the Performance on Tests report customizes to show results for only students on the selected roster.</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6483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compare your results to aggregate state, district, and school data directly from the Performance on Tests report, depending on your user role. Simply click the expansion arrow to the right of the assessment name to display them. Shown here are the comparison rows a teacher will see. The aggregates are highlighted in yellow below the Assessment Name. Notice that an export button is included for each test in the table. Use it to generate a PDF, Excel, or CSV file of the results for that test.</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Notice the path in the navigation trail at the top of the report page. Since this teacher has a single role, the Select Role breadcrumb does not display. The teacher has navigated from the Dashboard Generator to the Dashboard to the Performance on Tests report. You can use this trail to return to any previous page in Reporting.</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on the underlined name of the report or the magnifying glass view button to the left of it to drill down into that test data. </a:t>
            </a:r>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8743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40719549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29913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29995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9389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49545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55296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410492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29224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19016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3391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774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63400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22514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99413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944345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846746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34428803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022513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647626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454391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157116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33843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08586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066674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499927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5438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4134939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620625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27778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316822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399203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240169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21772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77847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37020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1541831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dirty="0"/>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59922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55435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68281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89259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20100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75622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1.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133335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6919398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6.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svg"/><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image" Target="../media/image57.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hyperlink" Target="http://www.embarcados.com.br/metodologias-ageis-o-daily-meeting/" TargetMode="External"/><Relationship Id="rId3" Type="http://schemas.openxmlformats.org/officeDocument/2006/relationships/image" Target="../media/image58.jpeg"/><Relationship Id="rId7"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23.xml"/><Relationship Id="rId6" Type="http://schemas.openxmlformats.org/officeDocument/2006/relationships/hyperlink" Target="https://pixabay.com/en/man-user-profile-person-icon-42934/" TargetMode="External"/><Relationship Id="rId5" Type="http://schemas.openxmlformats.org/officeDocument/2006/relationships/image" Target="../media/image59.png"/><Relationship Id="rId4" Type="http://schemas.openxmlformats.org/officeDocument/2006/relationships/hyperlink" Target="http://www.chaidir.web.id/2013/04/trik-menebak-tanggal-lahir.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49.png"/><Relationship Id="rId5" Type="http://schemas.openxmlformats.org/officeDocument/2006/relationships/image" Target="../media/image63.png"/><Relationship Id="rId10" Type="http://schemas.openxmlformats.org/officeDocument/2006/relationships/image" Target="../media/image6.svg"/><Relationship Id="rId4" Type="http://schemas.openxmlformats.org/officeDocument/2006/relationships/image" Target="../media/image62.PNG"/><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https://mt.portal.cambiumast.com/" TargetMode="External"/><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hyperlink" Target="mailto:mthelpdesk@cambiumassessmen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062A704-3F2E-442A-A1A7-5D668A550410}"/>
              </a:ext>
            </a:extLst>
          </p:cNvPr>
          <p:cNvSpPr txBox="1">
            <a:spLocks/>
          </p:cNvSpPr>
          <p:nvPr/>
        </p:nvSpPr>
        <p:spPr>
          <a:xfrm>
            <a:off x="2762001" y="2393344"/>
            <a:ext cx="8243705" cy="1111328"/>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lang="en-US" sz="3600" cap="none" dirty="0">
                <a:solidFill>
                  <a:srgbClr val="FFFFFF"/>
                </a:solidFill>
                <a:latin typeface="Franklin Gothic Medium" panose="020B0603020102020204"/>
              </a:rPr>
              <a:t>The</a:t>
            </a:r>
            <a:r>
              <a:rPr kumimoji="0" lang="en-US" sz="3600" b="0" i="0" u="none" strike="noStrike" kern="1200" cap="none" spc="0" normalizeH="0" baseline="0" noProof="0" dirty="0">
                <a:ln>
                  <a:noFill/>
                </a:ln>
                <a:solidFill>
                  <a:srgbClr val="FFFFFF"/>
                </a:solidFill>
                <a:effectLst/>
                <a:uLnTx/>
                <a:uFillTx/>
                <a:latin typeface="Franklin Gothic Medium" panose="020B0603020102020204"/>
                <a:cs typeface="Calibri"/>
              </a:rPr>
              <a:t> Reporting System</a:t>
            </a:r>
            <a:r>
              <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rPr>
              <a:t>—The Basics</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3635404" y="3825531"/>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Training Module</a:t>
            </a: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Tree>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School-Level User</a:t>
            </a:r>
          </a:p>
        </p:txBody>
      </p:sp>
      <p:grpSp>
        <p:nvGrpSpPr>
          <p:cNvPr id="2" name="Group 1" descr="Performance on Tests report showing the Rosters option open in the Filters panel.&#10;">
            <a:extLst>
              <a:ext uri="{FF2B5EF4-FFF2-40B4-BE49-F238E27FC236}">
                <a16:creationId xmlns:a16="http://schemas.microsoft.com/office/drawing/2014/main" id="{97FE647F-20BF-4F06-8860-87EBB96C6CF2}"/>
              </a:ext>
            </a:extLst>
          </p:cNvPr>
          <p:cNvGrpSpPr/>
          <p:nvPr/>
        </p:nvGrpSpPr>
        <p:grpSpPr>
          <a:xfrm>
            <a:off x="652136" y="960586"/>
            <a:ext cx="10917716" cy="4936827"/>
            <a:chOff x="652136" y="960586"/>
            <a:chExt cx="10917716" cy="4936827"/>
          </a:xfrm>
        </p:grpSpPr>
        <p:pic>
          <p:nvPicPr>
            <p:cNvPr id="4" name="Picture 3">
              <a:extLst>
                <a:ext uri="{FF2B5EF4-FFF2-40B4-BE49-F238E27FC236}">
                  <a16:creationId xmlns:a16="http://schemas.microsoft.com/office/drawing/2014/main" id="{28B7B110-038C-4D92-BA35-9F8F1449F32A}"/>
                </a:ext>
              </a:extLst>
            </p:cNvPr>
            <p:cNvPicPr>
              <a:picLocks noChangeAspect="1"/>
            </p:cNvPicPr>
            <p:nvPr/>
          </p:nvPicPr>
          <p:blipFill>
            <a:blip r:embed="rId3"/>
            <a:stretch>
              <a:fillRect/>
            </a:stretch>
          </p:blipFill>
          <p:spPr>
            <a:xfrm>
              <a:off x="652136" y="960586"/>
              <a:ext cx="10917716" cy="49368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7864C4B-F256-4466-BFBE-E2941E27DE95}"/>
                </a:ext>
              </a:extLst>
            </p:cNvPr>
            <p:cNvSpPr/>
            <p:nvPr/>
          </p:nvSpPr>
          <p:spPr>
            <a:xfrm>
              <a:off x="652137" y="2754218"/>
              <a:ext cx="1936828" cy="1366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7771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District User</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B19F8FC6-8372-5218-99A6-A1CCC7C182AE}"/>
              </a:ext>
            </a:extLst>
          </p:cNvPr>
          <p:cNvPicPr>
            <a:picLocks noChangeAspect="1"/>
          </p:cNvPicPr>
          <p:nvPr/>
        </p:nvPicPr>
        <p:blipFill rotWithShape="1">
          <a:blip r:embed="rId3"/>
          <a:srcRect t="6575"/>
          <a:stretch/>
        </p:blipFill>
        <p:spPr>
          <a:xfrm>
            <a:off x="503366" y="959695"/>
            <a:ext cx="11215255" cy="4938610"/>
          </a:xfrm>
          <a:prstGeom prst="rect">
            <a:avLst/>
          </a:prstGeom>
        </p:spPr>
      </p:pic>
      <p:sp>
        <p:nvSpPr>
          <p:cNvPr id="10" name="Rectangle 9">
            <a:extLst>
              <a:ext uri="{FF2B5EF4-FFF2-40B4-BE49-F238E27FC236}">
                <a16:creationId xmlns:a16="http://schemas.microsoft.com/office/drawing/2014/main" id="{2711DDF7-3EBE-10D8-A823-1A302E757543}"/>
              </a:ext>
            </a:extLst>
          </p:cNvPr>
          <p:cNvSpPr/>
          <p:nvPr/>
        </p:nvSpPr>
        <p:spPr>
          <a:xfrm>
            <a:off x="503366" y="2399468"/>
            <a:ext cx="1517073" cy="565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7172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To Review</a:t>
            </a:r>
          </a:p>
        </p:txBody>
      </p:sp>
      <p:grpSp>
        <p:nvGrpSpPr>
          <p:cNvPr id="2" name="Group 1" descr="Dashboard Generator Page&#10;">
            <a:extLst>
              <a:ext uri="{FF2B5EF4-FFF2-40B4-BE49-F238E27FC236}">
                <a16:creationId xmlns:a16="http://schemas.microsoft.com/office/drawing/2014/main" id="{9D07B89E-F320-4325-8FCB-8A795A0B3019}"/>
              </a:ext>
            </a:extLst>
          </p:cNvPr>
          <p:cNvGrpSpPr/>
          <p:nvPr/>
        </p:nvGrpSpPr>
        <p:grpSpPr>
          <a:xfrm>
            <a:off x="606483" y="970481"/>
            <a:ext cx="5489517" cy="2571478"/>
            <a:chOff x="606483" y="970481"/>
            <a:chExt cx="5489517" cy="2571478"/>
          </a:xfrm>
        </p:grpSpPr>
        <p:pic>
          <p:nvPicPr>
            <p:cNvPr id="4" name="Picture 3">
              <a:extLst>
                <a:ext uri="{FF2B5EF4-FFF2-40B4-BE49-F238E27FC236}">
                  <a16:creationId xmlns:a16="http://schemas.microsoft.com/office/drawing/2014/main" id="{2ABCCAF9-3B01-4563-ABFF-F3B85EECA96B}"/>
                </a:ext>
              </a:extLst>
            </p:cNvPr>
            <p:cNvPicPr>
              <a:picLocks noChangeAspect="1"/>
            </p:cNvPicPr>
            <p:nvPr/>
          </p:nvPicPr>
          <p:blipFill>
            <a:blip r:embed="rId3"/>
            <a:stretch>
              <a:fillRect/>
            </a:stretch>
          </p:blipFill>
          <p:spPr>
            <a:xfrm>
              <a:off x="606483" y="970481"/>
              <a:ext cx="5489517" cy="25714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Flowchart: Connector 5">
              <a:extLst>
                <a:ext uri="{FF2B5EF4-FFF2-40B4-BE49-F238E27FC236}">
                  <a16:creationId xmlns:a16="http://schemas.microsoft.com/office/drawing/2014/main" id="{6D0D31D5-7A4B-44F2-A5F8-C72ACE6568A3}"/>
                </a:ext>
              </a:extLst>
            </p:cNvPr>
            <p:cNvSpPr/>
            <p:nvPr/>
          </p:nvSpPr>
          <p:spPr>
            <a:xfrm>
              <a:off x="2989906" y="970481"/>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grpSp>
      <p:grpSp>
        <p:nvGrpSpPr>
          <p:cNvPr id="12" name="Group 11" descr="Dashboard with Filters panel open.&#10;">
            <a:extLst>
              <a:ext uri="{FF2B5EF4-FFF2-40B4-BE49-F238E27FC236}">
                <a16:creationId xmlns:a16="http://schemas.microsoft.com/office/drawing/2014/main" id="{F49BBE5E-9EE1-4BE9-ABDE-3D64F07AED0F}"/>
              </a:ext>
            </a:extLst>
          </p:cNvPr>
          <p:cNvGrpSpPr/>
          <p:nvPr/>
        </p:nvGrpSpPr>
        <p:grpSpPr>
          <a:xfrm>
            <a:off x="6271780" y="970481"/>
            <a:ext cx="5582073" cy="2571478"/>
            <a:chOff x="6271780" y="970481"/>
            <a:chExt cx="5582073" cy="2571478"/>
          </a:xfrm>
        </p:grpSpPr>
        <p:pic>
          <p:nvPicPr>
            <p:cNvPr id="7" name="Picture 6">
              <a:extLst>
                <a:ext uri="{FF2B5EF4-FFF2-40B4-BE49-F238E27FC236}">
                  <a16:creationId xmlns:a16="http://schemas.microsoft.com/office/drawing/2014/main" id="{71E01D9A-52CC-4208-8B73-614316BF512A}"/>
                </a:ext>
              </a:extLst>
            </p:cNvPr>
            <p:cNvPicPr>
              <a:picLocks noChangeAspect="1"/>
            </p:cNvPicPr>
            <p:nvPr/>
          </p:nvPicPr>
          <p:blipFill>
            <a:blip r:embed="rId4"/>
            <a:stretch>
              <a:fillRect/>
            </a:stretch>
          </p:blipFill>
          <p:spPr>
            <a:xfrm>
              <a:off x="6271780" y="970481"/>
              <a:ext cx="5582073" cy="25714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Flowchart: Connector 7">
              <a:extLst>
                <a:ext uri="{FF2B5EF4-FFF2-40B4-BE49-F238E27FC236}">
                  <a16:creationId xmlns:a16="http://schemas.microsoft.com/office/drawing/2014/main" id="{D88AE89D-68D0-40D6-8DEF-34E0CF95B087}"/>
                </a:ext>
              </a:extLst>
            </p:cNvPr>
            <p:cNvSpPr/>
            <p:nvPr/>
          </p:nvSpPr>
          <p:spPr>
            <a:xfrm>
              <a:off x="8968178" y="970481"/>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grpSp>
      <p:grpSp>
        <p:nvGrpSpPr>
          <p:cNvPr id="13" name="Group 12" descr="Teacher's Performance on Tests report with Filters panel open.&#10;">
            <a:extLst>
              <a:ext uri="{FF2B5EF4-FFF2-40B4-BE49-F238E27FC236}">
                <a16:creationId xmlns:a16="http://schemas.microsoft.com/office/drawing/2014/main" id="{EFB799C2-9345-4D22-A849-9D93DFC1977F}"/>
              </a:ext>
            </a:extLst>
          </p:cNvPr>
          <p:cNvGrpSpPr/>
          <p:nvPr/>
        </p:nvGrpSpPr>
        <p:grpSpPr>
          <a:xfrm>
            <a:off x="3253224" y="3144103"/>
            <a:ext cx="5861333" cy="2952520"/>
            <a:chOff x="3253224" y="3144103"/>
            <a:chExt cx="5861333" cy="2952520"/>
          </a:xfrm>
        </p:grpSpPr>
        <p:pic>
          <p:nvPicPr>
            <p:cNvPr id="10" name="Picture 9">
              <a:extLst>
                <a:ext uri="{FF2B5EF4-FFF2-40B4-BE49-F238E27FC236}">
                  <a16:creationId xmlns:a16="http://schemas.microsoft.com/office/drawing/2014/main" id="{C37F0484-891C-4D7C-9730-EFF2616B7A80}"/>
                </a:ext>
              </a:extLst>
            </p:cNvPr>
            <p:cNvPicPr>
              <a:picLocks noChangeAspect="1"/>
            </p:cNvPicPr>
            <p:nvPr/>
          </p:nvPicPr>
          <p:blipFill rotWithShape="1">
            <a:blip r:embed="rId5"/>
            <a:srcRect b="697"/>
            <a:stretch/>
          </p:blipFill>
          <p:spPr>
            <a:xfrm>
              <a:off x="3253224" y="3144103"/>
              <a:ext cx="5861333" cy="29525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Flowchart: Connector 8">
              <a:extLst>
                <a:ext uri="{FF2B5EF4-FFF2-40B4-BE49-F238E27FC236}">
                  <a16:creationId xmlns:a16="http://schemas.microsoft.com/office/drawing/2014/main" id="{577054C2-AF38-41B0-9DF3-F2E6DC853D07}"/>
                </a:ext>
              </a:extLst>
            </p:cNvPr>
            <p:cNvSpPr/>
            <p:nvPr/>
          </p:nvSpPr>
          <p:spPr>
            <a:xfrm>
              <a:off x="5912387" y="3144103"/>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pic>
          <p:nvPicPr>
            <p:cNvPr id="11" name="Picture 10">
              <a:extLst>
                <a:ext uri="{FF2B5EF4-FFF2-40B4-BE49-F238E27FC236}">
                  <a16:creationId xmlns:a16="http://schemas.microsoft.com/office/drawing/2014/main" id="{13CE328F-95E1-42F2-8D72-BD170264BCD5}"/>
                </a:ext>
              </a:extLst>
            </p:cNvPr>
            <p:cNvPicPr>
              <a:picLocks noChangeAspect="1"/>
            </p:cNvPicPr>
            <p:nvPr/>
          </p:nvPicPr>
          <p:blipFill>
            <a:blip r:embed="rId6"/>
            <a:stretch>
              <a:fillRect/>
            </a:stretch>
          </p:blipFill>
          <p:spPr>
            <a:xfrm>
              <a:off x="6538335" y="5591563"/>
              <a:ext cx="442325" cy="112934"/>
            </a:xfrm>
            <a:prstGeom prst="rect">
              <a:avLst/>
            </a:prstGeom>
          </p:spPr>
        </p:pic>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7" name="Picture 16">
            <a:extLst>
              <a:ext uri="{FF2B5EF4-FFF2-40B4-BE49-F238E27FC236}">
                <a16:creationId xmlns:a16="http://schemas.microsoft.com/office/drawing/2014/main" id="{23200DA1-690A-4473-A65B-18F9BBCFF09F}"/>
              </a:ext>
            </a:extLst>
          </p:cNvPr>
          <p:cNvPicPr>
            <a:picLocks noChangeAspect="1"/>
          </p:cNvPicPr>
          <p:nvPr/>
        </p:nvPicPr>
        <p:blipFill>
          <a:blip r:embed="rId7"/>
          <a:stretch>
            <a:fillRect/>
          </a:stretch>
        </p:blipFill>
        <p:spPr>
          <a:xfrm>
            <a:off x="10913122" y="1464904"/>
            <a:ext cx="209857" cy="218087"/>
          </a:xfrm>
          <a:prstGeom prst="rect">
            <a:avLst/>
          </a:prstGeom>
        </p:spPr>
      </p:pic>
      <p:pic>
        <p:nvPicPr>
          <p:cNvPr id="18" name="Picture 17">
            <a:extLst>
              <a:ext uri="{FF2B5EF4-FFF2-40B4-BE49-F238E27FC236}">
                <a16:creationId xmlns:a16="http://schemas.microsoft.com/office/drawing/2014/main" id="{272D873A-0C0B-4558-A70D-1FD6753A5088}"/>
              </a:ext>
            </a:extLst>
          </p:cNvPr>
          <p:cNvPicPr>
            <a:picLocks noChangeAspect="1"/>
          </p:cNvPicPr>
          <p:nvPr/>
        </p:nvPicPr>
        <p:blipFill>
          <a:blip r:embed="rId7"/>
          <a:stretch>
            <a:fillRect/>
          </a:stretch>
        </p:blipFill>
        <p:spPr>
          <a:xfrm>
            <a:off x="5215228" y="1937497"/>
            <a:ext cx="209857" cy="218087"/>
          </a:xfrm>
          <a:prstGeom prst="rect">
            <a:avLst/>
          </a:prstGeom>
        </p:spPr>
      </p:pic>
    </p:spTree>
    <p:extLst>
      <p:ext uri="{BB962C8B-B14F-4D97-AF65-F5344CB8AC3E}">
        <p14:creationId xmlns:p14="http://schemas.microsoft.com/office/powerpoint/2010/main" val="395093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District Performance on Tests Report</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4C385BD5-9952-1DDF-E7A3-0117637A2CB5}"/>
              </a:ext>
            </a:extLst>
          </p:cNvPr>
          <p:cNvPicPr>
            <a:picLocks noChangeAspect="1"/>
          </p:cNvPicPr>
          <p:nvPr/>
        </p:nvPicPr>
        <p:blipFill>
          <a:blip r:embed="rId3"/>
          <a:stretch>
            <a:fillRect/>
          </a:stretch>
        </p:blipFill>
        <p:spPr>
          <a:xfrm>
            <a:off x="795387" y="1180921"/>
            <a:ext cx="10789260" cy="44961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A46A411-9DDB-3C39-428A-8C5AE21972C2}"/>
              </a:ext>
            </a:extLst>
          </p:cNvPr>
          <p:cNvSpPr/>
          <p:nvPr/>
        </p:nvSpPr>
        <p:spPr>
          <a:xfrm>
            <a:off x="5136444" y="2022413"/>
            <a:ext cx="2675467" cy="2402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9" name="Graphic 8" descr="Cursor with solid fill">
            <a:extLst>
              <a:ext uri="{FF2B5EF4-FFF2-40B4-BE49-F238E27FC236}">
                <a16:creationId xmlns:a16="http://schemas.microsoft.com/office/drawing/2014/main" id="{AB3BCA88-BDCB-2E71-2758-8F370A20B7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2219" y="4107399"/>
            <a:ext cx="400855" cy="408158"/>
          </a:xfrm>
          <a:prstGeom prst="rect">
            <a:avLst/>
          </a:prstGeom>
        </p:spPr>
      </p:pic>
    </p:spTree>
    <p:extLst>
      <p:ext uri="{BB962C8B-B14F-4D97-AF65-F5344CB8AC3E}">
        <p14:creationId xmlns:p14="http://schemas.microsoft.com/office/powerpoint/2010/main" val="175051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The My Students’ Performance on Test Report—by Roster</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8" name="Picture 17">
            <a:extLst>
              <a:ext uri="{FF2B5EF4-FFF2-40B4-BE49-F238E27FC236}">
                <a16:creationId xmlns:a16="http://schemas.microsoft.com/office/drawing/2014/main" id="{CBF52AE4-702A-F4D9-FB8A-C660BB556AEB}"/>
              </a:ext>
            </a:extLst>
          </p:cNvPr>
          <p:cNvPicPr>
            <a:picLocks noChangeAspect="1"/>
          </p:cNvPicPr>
          <p:nvPr/>
        </p:nvPicPr>
        <p:blipFill>
          <a:blip r:embed="rId3"/>
          <a:stretch>
            <a:fillRect/>
          </a:stretch>
        </p:blipFill>
        <p:spPr>
          <a:xfrm>
            <a:off x="674406" y="1100455"/>
            <a:ext cx="10873175" cy="46570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5" name="Oval 34">
            <a:extLst>
              <a:ext uri="{FF2B5EF4-FFF2-40B4-BE49-F238E27FC236}">
                <a16:creationId xmlns:a16="http://schemas.microsoft.com/office/drawing/2014/main" id="{30A6B36A-D080-D6C3-F134-C35C73121F37}"/>
              </a:ext>
            </a:extLst>
          </p:cNvPr>
          <p:cNvSpPr/>
          <p:nvPr/>
        </p:nvSpPr>
        <p:spPr>
          <a:xfrm>
            <a:off x="985977" y="1406772"/>
            <a:ext cx="2795801" cy="422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36" name="Rectangle 35">
            <a:extLst>
              <a:ext uri="{FF2B5EF4-FFF2-40B4-BE49-F238E27FC236}">
                <a16:creationId xmlns:a16="http://schemas.microsoft.com/office/drawing/2014/main" id="{61FED0AD-9D3F-A8BC-2DF3-A8FCC6CA847E}"/>
              </a:ext>
            </a:extLst>
          </p:cNvPr>
          <p:cNvSpPr/>
          <p:nvPr/>
        </p:nvSpPr>
        <p:spPr>
          <a:xfrm>
            <a:off x="4703998" y="2459567"/>
            <a:ext cx="692091" cy="3263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27206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School Performance on Test Report—Student Tab</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3" name="Picture 12">
            <a:extLst>
              <a:ext uri="{FF2B5EF4-FFF2-40B4-BE49-F238E27FC236}">
                <a16:creationId xmlns:a16="http://schemas.microsoft.com/office/drawing/2014/main" id="{7D658B5B-8785-1B94-7052-9D8F3E24365C}"/>
              </a:ext>
            </a:extLst>
          </p:cNvPr>
          <p:cNvPicPr>
            <a:picLocks noChangeAspect="1"/>
          </p:cNvPicPr>
          <p:nvPr/>
        </p:nvPicPr>
        <p:blipFill>
          <a:blip r:embed="rId3"/>
          <a:stretch>
            <a:fillRect/>
          </a:stretch>
        </p:blipFill>
        <p:spPr>
          <a:xfrm>
            <a:off x="1111955" y="775692"/>
            <a:ext cx="9968089" cy="53066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Oval 14">
            <a:extLst>
              <a:ext uri="{FF2B5EF4-FFF2-40B4-BE49-F238E27FC236}">
                <a16:creationId xmlns:a16="http://schemas.microsoft.com/office/drawing/2014/main" id="{EBD5B516-E91A-2D51-4578-FB48C52DE1D4}"/>
              </a:ext>
            </a:extLst>
          </p:cNvPr>
          <p:cNvSpPr/>
          <p:nvPr/>
        </p:nvSpPr>
        <p:spPr>
          <a:xfrm>
            <a:off x="2633327" y="1074409"/>
            <a:ext cx="1238762" cy="3818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6" name="Graphic 15" descr="Cursor with solid fill">
            <a:extLst>
              <a:ext uri="{FF2B5EF4-FFF2-40B4-BE49-F238E27FC236}">
                <a16:creationId xmlns:a16="http://schemas.microsoft.com/office/drawing/2014/main" id="{33B1F668-8872-681A-FEBD-D4FAFCC5F8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6472" y="3746154"/>
            <a:ext cx="375026" cy="381858"/>
          </a:xfrm>
          <a:prstGeom prst="rect">
            <a:avLst/>
          </a:prstGeom>
        </p:spPr>
      </p:pic>
    </p:spTree>
    <p:extLst>
      <p:ext uri="{BB962C8B-B14F-4D97-AF65-F5344CB8AC3E}">
        <p14:creationId xmlns:p14="http://schemas.microsoft.com/office/powerpoint/2010/main" val="224022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5AD7415B-1D98-6807-11D0-ADE56ED53EFE}"/>
              </a:ext>
            </a:extLst>
          </p:cNvPr>
          <p:cNvPicPr>
            <a:picLocks noChangeAspect="1"/>
          </p:cNvPicPr>
          <p:nvPr/>
        </p:nvPicPr>
        <p:blipFill>
          <a:blip r:embed="rId3"/>
          <a:stretch>
            <a:fillRect/>
          </a:stretch>
        </p:blipFill>
        <p:spPr>
          <a:xfrm>
            <a:off x="521441" y="1625918"/>
            <a:ext cx="11179106" cy="36061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36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The My Students’ Performance on Test Report—by Roster</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8" name="Picture 17">
            <a:extLst>
              <a:ext uri="{FF2B5EF4-FFF2-40B4-BE49-F238E27FC236}">
                <a16:creationId xmlns:a16="http://schemas.microsoft.com/office/drawing/2014/main" id="{E855E27F-8D71-D5B1-3B41-020F5422C697}"/>
              </a:ext>
            </a:extLst>
          </p:cNvPr>
          <p:cNvPicPr>
            <a:picLocks noChangeAspect="1"/>
          </p:cNvPicPr>
          <p:nvPr/>
        </p:nvPicPr>
        <p:blipFill>
          <a:blip r:embed="rId3"/>
          <a:stretch>
            <a:fillRect/>
          </a:stretch>
        </p:blipFill>
        <p:spPr>
          <a:xfrm>
            <a:off x="1525236" y="819351"/>
            <a:ext cx="9141528" cy="52192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443A8BB4-F389-6A56-07AF-2AE54D8F8194}"/>
              </a:ext>
            </a:extLst>
          </p:cNvPr>
          <p:cNvPicPr>
            <a:picLocks noChangeAspect="1"/>
          </p:cNvPicPr>
          <p:nvPr/>
        </p:nvPicPr>
        <p:blipFill>
          <a:blip r:embed="rId4"/>
          <a:stretch>
            <a:fillRect/>
          </a:stretch>
        </p:blipFill>
        <p:spPr>
          <a:xfrm>
            <a:off x="6908322" y="774747"/>
            <a:ext cx="1723485" cy="313613"/>
          </a:xfrm>
          <a:prstGeom prst="rect">
            <a:avLst/>
          </a:prstGeom>
        </p:spPr>
      </p:pic>
      <p:pic>
        <p:nvPicPr>
          <p:cNvPr id="36" name="Graphic 35" descr="Cursor with solid fill">
            <a:extLst>
              <a:ext uri="{FF2B5EF4-FFF2-40B4-BE49-F238E27FC236}">
                <a16:creationId xmlns:a16="http://schemas.microsoft.com/office/drawing/2014/main" id="{E72FE04C-83B2-F366-5020-2B9DAA4161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6886" y="3767175"/>
            <a:ext cx="367211" cy="373901"/>
          </a:xfrm>
          <a:prstGeom prst="rect">
            <a:avLst/>
          </a:prstGeom>
        </p:spPr>
      </p:pic>
    </p:spTree>
    <p:extLst>
      <p:ext uri="{BB962C8B-B14F-4D97-AF65-F5344CB8AC3E}">
        <p14:creationId xmlns:p14="http://schemas.microsoft.com/office/powerpoint/2010/main" val="346688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The My Students’ Performance on Test Report—Student Tab</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3" name="Picture 22">
            <a:extLst>
              <a:ext uri="{FF2B5EF4-FFF2-40B4-BE49-F238E27FC236}">
                <a16:creationId xmlns:a16="http://schemas.microsoft.com/office/drawing/2014/main" id="{B61DBAC3-A625-130D-ACD2-EE71E10E0345}"/>
              </a:ext>
            </a:extLst>
          </p:cNvPr>
          <p:cNvPicPr>
            <a:picLocks noChangeAspect="1"/>
          </p:cNvPicPr>
          <p:nvPr/>
        </p:nvPicPr>
        <p:blipFill>
          <a:blip r:embed="rId3"/>
          <a:stretch>
            <a:fillRect/>
          </a:stretch>
        </p:blipFill>
        <p:spPr>
          <a:xfrm>
            <a:off x="464253" y="1365045"/>
            <a:ext cx="11293481" cy="412791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961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Tests with Reporting Categories</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9BE1B2FD-B577-77FD-C59B-492D1E2C8FC4}"/>
              </a:ext>
            </a:extLst>
          </p:cNvPr>
          <p:cNvPicPr>
            <a:picLocks noChangeAspect="1"/>
          </p:cNvPicPr>
          <p:nvPr/>
        </p:nvPicPr>
        <p:blipFill>
          <a:blip r:embed="rId3"/>
          <a:stretch>
            <a:fillRect/>
          </a:stretch>
        </p:blipFill>
        <p:spPr>
          <a:xfrm>
            <a:off x="503725" y="1657211"/>
            <a:ext cx="11214538" cy="354357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658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Topics in Order of Presentation</a:t>
            </a:r>
          </a:p>
        </p:txBody>
      </p:sp>
      <p:sp>
        <p:nvSpPr>
          <p:cNvPr id="2" name="Content Placeholder 1" descr="The Basics, listed.&#10;"/>
          <p:cNvSpPr>
            <a:spLocks noGrp="1"/>
          </p:cNvSpPr>
          <p:nvPr>
            <p:ph idx="1"/>
          </p:nvPr>
        </p:nvSpPr>
        <p:spPr>
          <a:xfrm>
            <a:off x="2616742" y="962675"/>
            <a:ext cx="7451386" cy="4932649"/>
          </a:xfrm>
          <a:ln w="12700">
            <a:solidFill>
              <a:schemeClr val="bg1">
                <a:lumMod val="75000"/>
              </a:schemeClr>
            </a:solidFill>
          </a:ln>
        </p:spPr>
        <p:txBody>
          <a:bodyPr>
            <a:normAutofit/>
          </a:bodyPr>
          <a:lstStyle/>
          <a:p>
            <a:pPr marL="803275" lvl="2" indent="-342900">
              <a:buFont typeface="Wingdings" panose="05000000000000000000" pitchFamily="2" charset="2"/>
              <a:buChar char="§"/>
              <a:defRPr/>
            </a:pPr>
            <a:r>
              <a:rPr lang="en-US" sz="1800" dirty="0"/>
              <a:t>Log in to Reporting &amp; Understand User Roles</a:t>
            </a:r>
          </a:p>
          <a:p>
            <a:pPr marL="803275" lvl="2" indent="-342900">
              <a:buFont typeface="Wingdings" panose="05000000000000000000" pitchFamily="2" charset="2"/>
              <a:buChar char="§"/>
              <a:defRPr/>
            </a:pPr>
            <a:r>
              <a:rPr lang="en-US" sz="1800" dirty="0"/>
              <a:t>Dashboard Generator Page &amp; the Dashboard</a:t>
            </a:r>
          </a:p>
          <a:p>
            <a:pPr marL="803275" lvl="2" indent="-342900">
              <a:buFont typeface="Wingdings" panose="05000000000000000000" pitchFamily="2" charset="2"/>
              <a:buChar char="§"/>
              <a:defRPr/>
            </a:pPr>
            <a:r>
              <a:rPr lang="en-US" sz="1800" dirty="0"/>
              <a:t>Performance on Tests Report</a:t>
            </a:r>
          </a:p>
          <a:p>
            <a:pPr marL="803275" lvl="2" indent="-342900">
              <a:buFont typeface="Wingdings" panose="05000000000000000000" pitchFamily="2" charset="2"/>
              <a:buChar char="§"/>
              <a:defRPr/>
            </a:pPr>
            <a:r>
              <a:rPr lang="en-US" sz="1800" dirty="0"/>
              <a:t>District, School, Teacher, and Student Reports</a:t>
            </a:r>
          </a:p>
          <a:p>
            <a:pPr marL="803275" lvl="2" indent="-342900">
              <a:buFont typeface="Wingdings" panose="05000000000000000000" pitchFamily="2" charset="2"/>
              <a:buChar char="§"/>
              <a:defRPr/>
            </a:pPr>
            <a:r>
              <a:rPr lang="en-US" sz="1800" dirty="0"/>
              <a:t>Print and Export Data</a:t>
            </a:r>
          </a:p>
          <a:p>
            <a:pPr marL="803275" lvl="2" indent="-342900">
              <a:buFont typeface="Wingdings" panose="05000000000000000000" pitchFamily="2" charset="2"/>
              <a:buChar char="§"/>
              <a:defRPr/>
            </a:pPr>
            <a:r>
              <a:rPr lang="en-US" sz="1800" dirty="0"/>
              <a:t>Generate Individual Student Reports (ISRs) &amp; Student Data Files</a:t>
            </a:r>
          </a:p>
          <a:p>
            <a:pPr marL="803275" lvl="2" indent="-342900">
              <a:buFont typeface="Wingdings" panose="05000000000000000000" pitchFamily="2" charset="2"/>
              <a:buChar char="§"/>
              <a:defRPr/>
            </a:pPr>
            <a:r>
              <a:rPr lang="en-US" sz="1800" dirty="0"/>
              <a:t>Use the Longitudinal Report and the Demographic Breakdown Report</a:t>
            </a:r>
          </a:p>
          <a:p>
            <a:pPr marL="803275" lvl="2" indent="-342900">
              <a:buFont typeface="Wingdings" panose="05000000000000000000" pitchFamily="2" charset="2"/>
              <a:buChar char="§"/>
              <a:defRPr/>
            </a:pPr>
            <a:r>
              <a:rPr lang="en-US" sz="1800" dirty="0"/>
              <a:t>Change Reporting Time Period</a:t>
            </a:r>
          </a:p>
          <a:p>
            <a:pPr marL="460375" lvl="2" indent="0">
              <a:buNone/>
              <a:defRPr/>
            </a:pPr>
            <a:endParaRPr lang="en-US" sz="2000" dirty="0"/>
          </a:p>
          <a:p>
            <a:pPr marL="803275" lvl="2" indent="-342900">
              <a:buFont typeface="Wingdings" panose="05000000000000000000" pitchFamily="2" charset="2"/>
              <a:buChar char="§"/>
              <a:defRPr/>
            </a:pPr>
            <a:endParaRPr lang="en-US" sz="2000" dirty="0">
              <a:cs typeface="Franklin Gothic Book" pitchFamily="34" charset="0"/>
            </a:endParaRPr>
          </a:p>
          <a:p>
            <a:pPr marL="803275" lvl="2" indent="-342900">
              <a:buFont typeface="Wingdings" panose="05000000000000000000" pitchFamily="2" charset="2"/>
              <a:buChar char="§"/>
              <a:defRPr/>
            </a:pPr>
            <a:endParaRPr lang="en-US" sz="2000" dirty="0">
              <a:cs typeface="Franklin Gothic Book" pitchFamily="34" charset="0"/>
            </a:endParaRPr>
          </a:p>
        </p:txBody>
      </p:sp>
      <p:sp>
        <p:nvSpPr>
          <p:cNvPr id="5" name="Slide Number Placeholder 4">
            <a:extLst>
              <a:ext uri="{FF2B5EF4-FFF2-40B4-BE49-F238E27FC236}">
                <a16:creationId xmlns:a16="http://schemas.microsoft.com/office/drawing/2014/main" id="{08881592-E21D-469C-9204-4F082FD833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00623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Access the Student Portfolio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85E0ED98-A52D-3FBC-4A86-0141EFE57B85}"/>
              </a:ext>
            </a:extLst>
          </p:cNvPr>
          <p:cNvPicPr>
            <a:picLocks noChangeAspect="1"/>
          </p:cNvPicPr>
          <p:nvPr/>
        </p:nvPicPr>
        <p:blipFill rotWithShape="1">
          <a:blip r:embed="rId3"/>
          <a:srcRect b="20674"/>
          <a:stretch/>
        </p:blipFill>
        <p:spPr>
          <a:xfrm>
            <a:off x="346842" y="893380"/>
            <a:ext cx="9743089" cy="377321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152EE186-331F-D6DD-BF12-9B84AFAD8EFE}"/>
              </a:ext>
            </a:extLst>
          </p:cNvPr>
          <p:cNvSpPr/>
          <p:nvPr/>
        </p:nvSpPr>
        <p:spPr>
          <a:xfrm>
            <a:off x="1645000" y="3494190"/>
            <a:ext cx="601017" cy="2057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8" name="Straight Arrow Connector 7">
            <a:extLst>
              <a:ext uri="{FF2B5EF4-FFF2-40B4-BE49-F238E27FC236}">
                <a16:creationId xmlns:a16="http://schemas.microsoft.com/office/drawing/2014/main" id="{6A19D1E5-6631-7B56-27D1-74F95DF732EA}"/>
              </a:ext>
            </a:extLst>
          </p:cNvPr>
          <p:cNvCxnSpPr>
            <a:cxnSpLocks/>
          </p:cNvCxnSpPr>
          <p:nvPr/>
        </p:nvCxnSpPr>
        <p:spPr>
          <a:xfrm flipV="1">
            <a:off x="2246017" y="1153551"/>
            <a:ext cx="6518155" cy="24435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Cursor with solid fill">
            <a:extLst>
              <a:ext uri="{FF2B5EF4-FFF2-40B4-BE49-F238E27FC236}">
                <a16:creationId xmlns:a16="http://schemas.microsoft.com/office/drawing/2014/main" id="{FC512ECE-71B5-CE7F-A169-AE32563D8F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0034" y="902625"/>
            <a:ext cx="501851" cy="501851"/>
          </a:xfrm>
          <a:prstGeom prst="rect">
            <a:avLst/>
          </a:prstGeom>
        </p:spPr>
      </p:pic>
      <p:pic>
        <p:nvPicPr>
          <p:cNvPr id="24" name="Picture 23">
            <a:extLst>
              <a:ext uri="{FF2B5EF4-FFF2-40B4-BE49-F238E27FC236}">
                <a16:creationId xmlns:a16="http://schemas.microsoft.com/office/drawing/2014/main" id="{4749E5B7-FBFA-6326-0150-74E8A1A9009F}"/>
              </a:ext>
            </a:extLst>
          </p:cNvPr>
          <p:cNvPicPr>
            <a:picLocks noChangeAspect="1"/>
          </p:cNvPicPr>
          <p:nvPr/>
        </p:nvPicPr>
        <p:blipFill rotWithShape="1">
          <a:blip r:embed="rId6"/>
          <a:srcRect b="697"/>
          <a:stretch/>
        </p:blipFill>
        <p:spPr>
          <a:xfrm>
            <a:off x="5983825" y="3012100"/>
            <a:ext cx="5861333" cy="29525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6" name="Graphic 25" descr="Cursor with solid fill">
            <a:extLst>
              <a:ext uri="{FF2B5EF4-FFF2-40B4-BE49-F238E27FC236}">
                <a16:creationId xmlns:a16="http://schemas.microsoft.com/office/drawing/2014/main" id="{3A7CC46B-09A5-56E8-A0C7-6F412559DD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1620" y="5417422"/>
            <a:ext cx="422064" cy="422064"/>
          </a:xfrm>
          <a:prstGeom prst="rect">
            <a:avLst/>
          </a:prstGeom>
        </p:spPr>
      </p:pic>
    </p:spTree>
    <p:extLst>
      <p:ext uri="{BB962C8B-B14F-4D97-AF65-F5344CB8AC3E}">
        <p14:creationId xmlns:p14="http://schemas.microsoft.com/office/powerpoint/2010/main" val="290473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8CB68C-5ABB-6835-F725-E69450871FCF}"/>
              </a:ext>
            </a:extLst>
          </p:cNvPr>
          <p:cNvSpPr>
            <a:spLocks noGrp="1"/>
          </p:cNvSpPr>
          <p:nvPr>
            <p:ph type="sldNum" sz="quarter" idx="17"/>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5E2E3465-E9EE-C590-8C52-60599543EE87}"/>
              </a:ext>
            </a:extLst>
          </p:cNvPr>
          <p:cNvSpPr>
            <a:spLocks noGrp="1"/>
          </p:cNvSpPr>
          <p:nvPr>
            <p:ph type="title"/>
          </p:nvPr>
        </p:nvSpPr>
        <p:spPr/>
        <p:txBody>
          <a:bodyPr/>
          <a:lstStyle/>
          <a:p>
            <a:r>
              <a:rPr lang="en-US" dirty="0"/>
              <a:t>Ways to Use the Student Portfolio Report</a:t>
            </a:r>
          </a:p>
        </p:txBody>
      </p:sp>
      <p:pic>
        <p:nvPicPr>
          <p:cNvPr id="9" name="Picture 8">
            <a:extLst>
              <a:ext uri="{FF2B5EF4-FFF2-40B4-BE49-F238E27FC236}">
                <a16:creationId xmlns:a16="http://schemas.microsoft.com/office/drawing/2014/main" id="{DD41A8B4-6133-E04A-A13C-A0A81D7F5A07}"/>
              </a:ext>
            </a:extLst>
          </p:cNvPr>
          <p:cNvPicPr>
            <a:picLocks noChangeAspect="1"/>
          </p:cNvPicPr>
          <p:nvPr/>
        </p:nvPicPr>
        <p:blipFill>
          <a:blip r:embed="rId3"/>
          <a:stretch>
            <a:fillRect/>
          </a:stretch>
        </p:blipFill>
        <p:spPr>
          <a:xfrm>
            <a:off x="350326" y="1327143"/>
            <a:ext cx="11491348" cy="4203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Flowchart: Connector 1">
            <a:extLst>
              <a:ext uri="{FF2B5EF4-FFF2-40B4-BE49-F238E27FC236}">
                <a16:creationId xmlns:a16="http://schemas.microsoft.com/office/drawing/2014/main" id="{E31CAA24-1B97-1592-A0CB-3879AB5A2664}"/>
              </a:ext>
            </a:extLst>
          </p:cNvPr>
          <p:cNvSpPr/>
          <p:nvPr/>
        </p:nvSpPr>
        <p:spPr>
          <a:xfrm>
            <a:off x="175886" y="2651643"/>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6" name="Flowchart: Connector 5">
            <a:extLst>
              <a:ext uri="{FF2B5EF4-FFF2-40B4-BE49-F238E27FC236}">
                <a16:creationId xmlns:a16="http://schemas.microsoft.com/office/drawing/2014/main" id="{EF7A0BFA-56FA-A52F-9ADF-164940E3873A}"/>
              </a:ext>
            </a:extLst>
          </p:cNvPr>
          <p:cNvSpPr/>
          <p:nvPr/>
        </p:nvSpPr>
        <p:spPr>
          <a:xfrm>
            <a:off x="31088" y="2044749"/>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7" name="Flowchart: Connector 6">
            <a:extLst>
              <a:ext uri="{FF2B5EF4-FFF2-40B4-BE49-F238E27FC236}">
                <a16:creationId xmlns:a16="http://schemas.microsoft.com/office/drawing/2014/main" id="{11C19249-90AD-51A6-F266-7968750C4E64}"/>
              </a:ext>
            </a:extLst>
          </p:cNvPr>
          <p:cNvSpPr/>
          <p:nvPr/>
        </p:nvSpPr>
        <p:spPr>
          <a:xfrm>
            <a:off x="4415854" y="2968342"/>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Franklin Gothic Book" panose="020B0503020102020204"/>
              </a:rPr>
              <a:t>3</a:t>
            </a: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8" name="Flowchart: Connector 7">
            <a:extLst>
              <a:ext uri="{FF2B5EF4-FFF2-40B4-BE49-F238E27FC236}">
                <a16:creationId xmlns:a16="http://schemas.microsoft.com/office/drawing/2014/main" id="{4AA8A7A9-D226-753E-9F9E-F7C76D46C6E7}"/>
              </a:ext>
            </a:extLst>
          </p:cNvPr>
          <p:cNvSpPr/>
          <p:nvPr/>
        </p:nvSpPr>
        <p:spPr>
          <a:xfrm>
            <a:off x="9196859" y="2044748"/>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Franklin Gothic Book" panose="020B0503020102020204"/>
              </a:rPr>
              <a:t>4</a:t>
            </a: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Flowchart: Connector 9">
            <a:extLst>
              <a:ext uri="{FF2B5EF4-FFF2-40B4-BE49-F238E27FC236}">
                <a16:creationId xmlns:a16="http://schemas.microsoft.com/office/drawing/2014/main" id="{A90EAABE-4545-D1E3-5316-27E2DF38EDED}"/>
              </a:ext>
            </a:extLst>
          </p:cNvPr>
          <p:cNvSpPr/>
          <p:nvPr/>
        </p:nvSpPr>
        <p:spPr>
          <a:xfrm>
            <a:off x="10228825" y="1721250"/>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Franklin Gothic Book" panose="020B0503020102020204"/>
              </a:rPr>
              <a:t>5</a:t>
            </a: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1" name="Flowchart: Connector 10">
            <a:extLst>
              <a:ext uri="{FF2B5EF4-FFF2-40B4-BE49-F238E27FC236}">
                <a16:creationId xmlns:a16="http://schemas.microsoft.com/office/drawing/2014/main" id="{C9005EC2-173B-8186-66BD-7E10350B8DF8}"/>
              </a:ext>
            </a:extLst>
          </p:cNvPr>
          <p:cNvSpPr/>
          <p:nvPr/>
        </p:nvSpPr>
        <p:spPr>
          <a:xfrm>
            <a:off x="4081182" y="3932900"/>
            <a:ext cx="342583" cy="31669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Franklin Gothic Book" panose="020B0503020102020204"/>
              </a:rPr>
              <a:t>6</a:t>
            </a: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731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Download &amp; Print Features</a:t>
            </a:r>
          </a:p>
        </p:txBody>
      </p:sp>
      <p:grpSp>
        <p:nvGrpSpPr>
          <p:cNvPr id="9" name="Group 8" descr="Features &amp; Tools menu with arrow pointing to Download Student Results button.&#10;">
            <a:extLst>
              <a:ext uri="{FF2B5EF4-FFF2-40B4-BE49-F238E27FC236}">
                <a16:creationId xmlns:a16="http://schemas.microsoft.com/office/drawing/2014/main" id="{A2A68AFD-CC36-409F-8B00-3FBD98CE8F38}"/>
              </a:ext>
            </a:extLst>
          </p:cNvPr>
          <p:cNvGrpSpPr/>
          <p:nvPr/>
        </p:nvGrpSpPr>
        <p:grpSpPr>
          <a:xfrm>
            <a:off x="2116257" y="1136161"/>
            <a:ext cx="6361117" cy="4585678"/>
            <a:chOff x="1739740" y="766252"/>
            <a:chExt cx="6361117" cy="4585678"/>
          </a:xfrm>
        </p:grpSpPr>
        <p:grpSp>
          <p:nvGrpSpPr>
            <p:cNvPr id="4" name="Group 3">
              <a:extLst>
                <a:ext uri="{FF2B5EF4-FFF2-40B4-BE49-F238E27FC236}">
                  <a16:creationId xmlns:a16="http://schemas.microsoft.com/office/drawing/2014/main" id="{D438BED4-9A29-462B-AC35-BC06A99509B2}"/>
                </a:ext>
              </a:extLst>
            </p:cNvPr>
            <p:cNvGrpSpPr/>
            <p:nvPr/>
          </p:nvGrpSpPr>
          <p:grpSpPr>
            <a:xfrm>
              <a:off x="4442625" y="766252"/>
              <a:ext cx="3658232" cy="4585678"/>
              <a:chOff x="6838983" y="812545"/>
              <a:chExt cx="3658232" cy="4585678"/>
            </a:xfrm>
          </p:grpSpPr>
          <p:pic>
            <p:nvPicPr>
              <p:cNvPr id="6" name="Picture 5">
                <a:extLst>
                  <a:ext uri="{FF2B5EF4-FFF2-40B4-BE49-F238E27FC236}">
                    <a16:creationId xmlns:a16="http://schemas.microsoft.com/office/drawing/2014/main" id="{3897CA52-AD2B-48FE-88AE-E6F866768B9A}"/>
                  </a:ext>
                </a:extLst>
              </p:cNvPr>
              <p:cNvPicPr>
                <a:picLocks noChangeAspect="1"/>
              </p:cNvPicPr>
              <p:nvPr/>
            </p:nvPicPr>
            <p:blipFill rotWithShape="1">
              <a:blip r:embed="rId3"/>
              <a:srcRect b="24721"/>
              <a:stretch/>
            </p:blipFill>
            <p:spPr>
              <a:xfrm>
                <a:off x="6838983" y="812545"/>
                <a:ext cx="3658232" cy="45856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E5D08F7-6BF5-46C7-A1D5-57D12B3F4FD9}"/>
                  </a:ext>
                </a:extLst>
              </p:cNvPr>
              <p:cNvPicPr>
                <a:picLocks noChangeAspect="1"/>
              </p:cNvPicPr>
              <p:nvPr/>
            </p:nvPicPr>
            <p:blipFill rotWithShape="1">
              <a:blip r:embed="rId4"/>
              <a:srcRect b="37232"/>
              <a:stretch/>
            </p:blipFill>
            <p:spPr>
              <a:xfrm>
                <a:off x="6900080" y="4150965"/>
                <a:ext cx="3444266" cy="1247258"/>
              </a:xfrm>
              <a:prstGeom prst="rect">
                <a:avLst/>
              </a:prstGeom>
            </p:spPr>
          </p:pic>
        </p:grpSp>
        <p:sp>
          <p:nvSpPr>
            <p:cNvPr id="2" name="Callout: Right Arrow 1">
              <a:extLst>
                <a:ext uri="{FF2B5EF4-FFF2-40B4-BE49-F238E27FC236}">
                  <a16:creationId xmlns:a16="http://schemas.microsoft.com/office/drawing/2014/main" id="{A3EDCB2F-F30E-4ACA-925B-4D6001B54E86}"/>
                </a:ext>
              </a:extLst>
            </p:cNvPr>
            <p:cNvSpPr/>
            <p:nvPr/>
          </p:nvSpPr>
          <p:spPr>
            <a:xfrm>
              <a:off x="1739740" y="2985523"/>
              <a:ext cx="2784764" cy="1444336"/>
            </a:xfrm>
            <a:prstGeom prst="rightArrowCallou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Two Types of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Individual Student Reports (ISRs)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The Student Data File</a:t>
              </a: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6451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47713FA-5EDF-7037-D322-308CB836BDAD}"/>
              </a:ext>
            </a:extLst>
          </p:cNvPr>
          <p:cNvPicPr>
            <a:picLocks noChangeAspect="1"/>
          </p:cNvPicPr>
          <p:nvPr/>
        </p:nvPicPr>
        <p:blipFill>
          <a:blip r:embed="rId3"/>
          <a:stretch>
            <a:fillRect/>
          </a:stretch>
        </p:blipFill>
        <p:spPr>
          <a:xfrm>
            <a:off x="2158458" y="1992309"/>
            <a:ext cx="7905071" cy="4591878"/>
          </a:xfrm>
          <a:prstGeom prst="rect">
            <a:avLst/>
          </a:prstGeom>
          <a:ln w="12700">
            <a:solidFill>
              <a:schemeClr val="bg1">
                <a:lumMod val="75000"/>
              </a:schemeClr>
            </a:solidFill>
          </a:ln>
        </p:spPr>
      </p:pic>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Print Anything You See on Your Screen</a:t>
            </a:r>
          </a:p>
        </p:txBody>
      </p:sp>
      <p:grpSp>
        <p:nvGrpSpPr>
          <p:cNvPr id="2" name="Group 1" descr="Print button.&#10;">
            <a:extLst>
              <a:ext uri="{FF2B5EF4-FFF2-40B4-BE49-F238E27FC236}">
                <a16:creationId xmlns:a16="http://schemas.microsoft.com/office/drawing/2014/main" id="{437F6D6C-8D8B-436E-BA29-1D11B494FD98}"/>
              </a:ext>
            </a:extLst>
          </p:cNvPr>
          <p:cNvGrpSpPr/>
          <p:nvPr/>
        </p:nvGrpSpPr>
        <p:grpSpPr>
          <a:xfrm>
            <a:off x="948780" y="894737"/>
            <a:ext cx="3752850" cy="923925"/>
            <a:chOff x="948780" y="894737"/>
            <a:chExt cx="3752850" cy="923925"/>
          </a:xfrm>
        </p:grpSpPr>
        <p:pic>
          <p:nvPicPr>
            <p:cNvPr id="4" name="Picture 3">
              <a:extLst>
                <a:ext uri="{FF2B5EF4-FFF2-40B4-BE49-F238E27FC236}">
                  <a16:creationId xmlns:a16="http://schemas.microsoft.com/office/drawing/2014/main" id="{AD01320A-3E62-4AD2-9C7F-C8C42F939F1A}"/>
                </a:ext>
              </a:extLst>
            </p:cNvPr>
            <p:cNvPicPr>
              <a:picLocks noChangeAspect="1"/>
            </p:cNvPicPr>
            <p:nvPr/>
          </p:nvPicPr>
          <p:blipFill>
            <a:blip r:embed="rId4"/>
            <a:stretch>
              <a:fillRect/>
            </a:stretch>
          </p:blipFill>
          <p:spPr>
            <a:xfrm>
              <a:off x="948780" y="894737"/>
              <a:ext cx="3752850" cy="923925"/>
            </a:xfrm>
            <a:prstGeom prst="rect">
              <a:avLst/>
            </a:prstGeom>
            <a:ln w="12700">
              <a:solidFill>
                <a:schemeClr val="bg1">
                  <a:lumMod val="75000"/>
                </a:schemeClr>
              </a:solidFill>
            </a:ln>
          </p:spPr>
        </p:pic>
        <p:sp>
          <p:nvSpPr>
            <p:cNvPr id="6" name="Oval 5">
              <a:extLst>
                <a:ext uri="{FF2B5EF4-FFF2-40B4-BE49-F238E27FC236}">
                  <a16:creationId xmlns:a16="http://schemas.microsoft.com/office/drawing/2014/main" id="{4523068E-89CA-410D-B8E8-BE98467B853B}"/>
                </a:ext>
              </a:extLst>
            </p:cNvPr>
            <p:cNvSpPr/>
            <p:nvPr/>
          </p:nvSpPr>
          <p:spPr>
            <a:xfrm>
              <a:off x="2621613" y="1111827"/>
              <a:ext cx="1172210" cy="7068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11" name="Group 10" descr="Inbox button in the banner.&#10;">
            <a:extLst>
              <a:ext uri="{FF2B5EF4-FFF2-40B4-BE49-F238E27FC236}">
                <a16:creationId xmlns:a16="http://schemas.microsoft.com/office/drawing/2014/main" id="{7496809D-92E5-4E26-BF91-8B57D0B752EB}"/>
              </a:ext>
            </a:extLst>
          </p:cNvPr>
          <p:cNvGrpSpPr/>
          <p:nvPr/>
        </p:nvGrpSpPr>
        <p:grpSpPr>
          <a:xfrm>
            <a:off x="5139226" y="894736"/>
            <a:ext cx="6511995" cy="923924"/>
            <a:chOff x="5139226" y="894736"/>
            <a:chExt cx="6511995" cy="923924"/>
          </a:xfrm>
        </p:grpSpPr>
        <p:pic>
          <p:nvPicPr>
            <p:cNvPr id="7" name="Picture 6">
              <a:extLst>
                <a:ext uri="{FF2B5EF4-FFF2-40B4-BE49-F238E27FC236}">
                  <a16:creationId xmlns:a16="http://schemas.microsoft.com/office/drawing/2014/main" id="{6BAAD319-CCF8-4AC3-A93A-C9A631B5A5D6}"/>
                </a:ext>
              </a:extLst>
            </p:cNvPr>
            <p:cNvPicPr>
              <a:picLocks noChangeAspect="1"/>
            </p:cNvPicPr>
            <p:nvPr/>
          </p:nvPicPr>
          <p:blipFill>
            <a:blip r:embed="rId5"/>
            <a:stretch>
              <a:fillRect/>
            </a:stretch>
          </p:blipFill>
          <p:spPr>
            <a:xfrm>
              <a:off x="5139226" y="894736"/>
              <a:ext cx="6511995" cy="923924"/>
            </a:xfrm>
            <a:prstGeom prst="rect">
              <a:avLst/>
            </a:prstGeom>
            <a:ln w="12700">
              <a:solidFill>
                <a:schemeClr val="bg1">
                  <a:lumMod val="75000"/>
                </a:schemeClr>
              </a:solidFill>
            </a:ln>
          </p:spPr>
        </p:pic>
        <p:sp>
          <p:nvSpPr>
            <p:cNvPr id="8" name="Oval 7">
              <a:extLst>
                <a:ext uri="{FF2B5EF4-FFF2-40B4-BE49-F238E27FC236}">
                  <a16:creationId xmlns:a16="http://schemas.microsoft.com/office/drawing/2014/main" id="{C3B46EB7-FA63-4C1F-A0E0-3B9824F30396}"/>
                </a:ext>
              </a:extLst>
            </p:cNvPr>
            <p:cNvSpPr/>
            <p:nvPr/>
          </p:nvSpPr>
          <p:spPr>
            <a:xfrm>
              <a:off x="7531909" y="1226378"/>
              <a:ext cx="1601699" cy="592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5" name="Graphic 14" descr="Cursor with solid fill">
            <a:extLst>
              <a:ext uri="{FF2B5EF4-FFF2-40B4-BE49-F238E27FC236}">
                <a16:creationId xmlns:a16="http://schemas.microsoft.com/office/drawing/2014/main" id="{18278499-8471-35C0-C82E-7ADDB18CEA1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0725" y="4488415"/>
            <a:ext cx="601775" cy="601775"/>
          </a:xfrm>
          <a:prstGeom prst="rect">
            <a:avLst/>
          </a:prstGeom>
        </p:spPr>
      </p:pic>
    </p:spTree>
    <p:extLst>
      <p:ext uri="{BB962C8B-B14F-4D97-AF65-F5344CB8AC3E}">
        <p14:creationId xmlns:p14="http://schemas.microsoft.com/office/powerpoint/2010/main" val="2018820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lstStyle/>
          <a:p>
            <a:r>
              <a:rPr lang="en-US" dirty="0"/>
              <a:t>Export Options</a:t>
            </a:r>
          </a:p>
        </p:txBody>
      </p:sp>
      <p:pic>
        <p:nvPicPr>
          <p:cNvPr id="6" name="Picture 5">
            <a:extLst>
              <a:ext uri="{FF2B5EF4-FFF2-40B4-BE49-F238E27FC236}">
                <a16:creationId xmlns:a16="http://schemas.microsoft.com/office/drawing/2014/main" id="{8593BFAB-CF61-4BDB-B162-CDD4554D880B}"/>
              </a:ext>
            </a:extLst>
          </p:cNvPr>
          <p:cNvPicPr>
            <a:picLocks noChangeAspect="1"/>
          </p:cNvPicPr>
          <p:nvPr/>
        </p:nvPicPr>
        <p:blipFill rotWithShape="1">
          <a:blip r:embed="rId3"/>
          <a:srcRect l="18386" t="7328" r="33099" b="43054"/>
          <a:stretch/>
        </p:blipFill>
        <p:spPr>
          <a:xfrm>
            <a:off x="426230" y="970960"/>
            <a:ext cx="5015060" cy="26017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Graphical user interface, text, application, email&#10;&#10;Description automatically generated">
            <a:extLst>
              <a:ext uri="{FF2B5EF4-FFF2-40B4-BE49-F238E27FC236}">
                <a16:creationId xmlns:a16="http://schemas.microsoft.com/office/drawing/2014/main" id="{842A28BB-E964-4242-A306-E351922F4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210" y="2353182"/>
            <a:ext cx="7992222" cy="35338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ACFF3F57-9E3B-4D88-B015-8039E395E18C}"/>
              </a:ext>
            </a:extLst>
          </p:cNvPr>
          <p:cNvSpPr/>
          <p:nvPr/>
        </p:nvSpPr>
        <p:spPr>
          <a:xfrm>
            <a:off x="499620" y="2441542"/>
            <a:ext cx="387561" cy="3582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0" name="Graphic 9" descr="Cursor with solid fill">
            <a:extLst>
              <a:ext uri="{FF2B5EF4-FFF2-40B4-BE49-F238E27FC236}">
                <a16:creationId xmlns:a16="http://schemas.microsoft.com/office/drawing/2014/main" id="{A23070D7-08F3-48CE-A7FC-E1C2EB79C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81509" y="5285971"/>
            <a:ext cx="701615" cy="714397"/>
          </a:xfrm>
          <a:prstGeom prst="rect">
            <a:avLst/>
          </a:prstGeom>
        </p:spPr>
      </p:pic>
    </p:spTree>
    <p:extLst>
      <p:ext uri="{BB962C8B-B14F-4D97-AF65-F5344CB8AC3E}">
        <p14:creationId xmlns:p14="http://schemas.microsoft.com/office/powerpoint/2010/main" val="719873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D4A6-C2C1-4EE3-8880-874B0ECD2A26}"/>
              </a:ext>
            </a:extLst>
          </p:cNvPr>
          <p:cNvSpPr>
            <a:spLocks noGrp="1"/>
          </p:cNvSpPr>
          <p:nvPr>
            <p:ph type="title"/>
          </p:nvPr>
        </p:nvSpPr>
        <p:spPr/>
        <p:txBody>
          <a:bodyPr/>
          <a:lstStyle/>
          <a:p>
            <a:r>
              <a:rPr lang="en-US" dirty="0"/>
              <a:t>Build ISRs and Student Data Files/Test Reasons</a:t>
            </a:r>
          </a:p>
        </p:txBody>
      </p:sp>
      <p:grpSp>
        <p:nvGrpSpPr>
          <p:cNvPr id="7" name="Group 6" descr="Download Student Results button.&#10;">
            <a:extLst>
              <a:ext uri="{FF2B5EF4-FFF2-40B4-BE49-F238E27FC236}">
                <a16:creationId xmlns:a16="http://schemas.microsoft.com/office/drawing/2014/main" id="{2CBE1F65-B9FD-45D9-A8C0-93305838F20C}"/>
              </a:ext>
            </a:extLst>
          </p:cNvPr>
          <p:cNvGrpSpPr/>
          <p:nvPr/>
        </p:nvGrpSpPr>
        <p:grpSpPr>
          <a:xfrm>
            <a:off x="426231" y="835627"/>
            <a:ext cx="3752850" cy="923925"/>
            <a:chOff x="426231" y="835627"/>
            <a:chExt cx="3752850" cy="923925"/>
          </a:xfrm>
        </p:grpSpPr>
        <p:pic>
          <p:nvPicPr>
            <p:cNvPr id="20" name="Picture 19">
              <a:extLst>
                <a:ext uri="{FF2B5EF4-FFF2-40B4-BE49-F238E27FC236}">
                  <a16:creationId xmlns:a16="http://schemas.microsoft.com/office/drawing/2014/main" id="{61340F96-A924-44E6-99AC-C4DB0C8F3F48}"/>
                </a:ext>
              </a:extLst>
            </p:cNvPr>
            <p:cNvPicPr>
              <a:picLocks noChangeAspect="1"/>
            </p:cNvPicPr>
            <p:nvPr/>
          </p:nvPicPr>
          <p:blipFill>
            <a:blip r:embed="rId3"/>
            <a:stretch>
              <a:fillRect/>
            </a:stretch>
          </p:blipFill>
          <p:spPr>
            <a:xfrm>
              <a:off x="426231" y="835627"/>
              <a:ext cx="3752850" cy="923925"/>
            </a:xfrm>
            <a:prstGeom prst="rect">
              <a:avLst/>
            </a:prstGeom>
            <a:ln w="12700">
              <a:solidFill>
                <a:schemeClr val="bg1">
                  <a:lumMod val="75000"/>
                </a:schemeClr>
              </a:solidFill>
            </a:ln>
          </p:spPr>
        </p:pic>
        <p:sp>
          <p:nvSpPr>
            <p:cNvPr id="21" name="Oval 20">
              <a:extLst>
                <a:ext uri="{FF2B5EF4-FFF2-40B4-BE49-F238E27FC236}">
                  <a16:creationId xmlns:a16="http://schemas.microsoft.com/office/drawing/2014/main" id="{E9CBCA88-7A5C-48BD-BBA9-04895C59B337}"/>
                </a:ext>
              </a:extLst>
            </p:cNvPr>
            <p:cNvSpPr/>
            <p:nvPr/>
          </p:nvSpPr>
          <p:spPr>
            <a:xfrm>
              <a:off x="426231" y="1129209"/>
              <a:ext cx="1814551" cy="4777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8" name="Group 7" descr="ISR builder template: Column 1: Select a test reason showing a list of sample test administrations.&#10;">
            <a:extLst>
              <a:ext uri="{FF2B5EF4-FFF2-40B4-BE49-F238E27FC236}">
                <a16:creationId xmlns:a16="http://schemas.microsoft.com/office/drawing/2014/main" id="{93481046-EA78-4848-AB6E-79E24920CE82}"/>
              </a:ext>
            </a:extLst>
          </p:cNvPr>
          <p:cNvGrpSpPr/>
          <p:nvPr/>
        </p:nvGrpSpPr>
        <p:grpSpPr>
          <a:xfrm>
            <a:off x="2302656" y="814136"/>
            <a:ext cx="9744633" cy="5192888"/>
            <a:chOff x="2302656" y="814136"/>
            <a:chExt cx="9744633" cy="5192888"/>
          </a:xfrm>
        </p:grpSpPr>
        <p:sp>
          <p:nvSpPr>
            <p:cNvPr id="17" name="Rectangle: Rounded Corners 16">
              <a:extLst>
                <a:ext uri="{FF2B5EF4-FFF2-40B4-BE49-F238E27FC236}">
                  <a16:creationId xmlns:a16="http://schemas.microsoft.com/office/drawing/2014/main" id="{A0603D90-1167-4C88-91DD-A95A1D91DCFB}"/>
                </a:ext>
              </a:extLst>
            </p:cNvPr>
            <p:cNvSpPr/>
            <p:nvPr/>
          </p:nvSpPr>
          <p:spPr>
            <a:xfrm>
              <a:off x="6167490" y="814136"/>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1. Select a test reason.</a:t>
              </a:r>
            </a:p>
          </p:txBody>
        </p:sp>
        <p:grpSp>
          <p:nvGrpSpPr>
            <p:cNvPr id="6" name="Group 5">
              <a:extLst>
                <a:ext uri="{FF2B5EF4-FFF2-40B4-BE49-F238E27FC236}">
                  <a16:creationId xmlns:a16="http://schemas.microsoft.com/office/drawing/2014/main" id="{EC2B5F74-B481-44AF-8686-549963081C95}"/>
                </a:ext>
              </a:extLst>
            </p:cNvPr>
            <p:cNvGrpSpPr/>
            <p:nvPr/>
          </p:nvGrpSpPr>
          <p:grpSpPr>
            <a:xfrm>
              <a:off x="2302656" y="1218491"/>
              <a:ext cx="9744633" cy="4788533"/>
              <a:chOff x="2302656" y="1218491"/>
              <a:chExt cx="9744633" cy="4788533"/>
            </a:xfrm>
          </p:grpSpPr>
          <p:pic>
            <p:nvPicPr>
              <p:cNvPr id="5" name="Picture 4">
                <a:extLst>
                  <a:ext uri="{FF2B5EF4-FFF2-40B4-BE49-F238E27FC236}">
                    <a16:creationId xmlns:a16="http://schemas.microsoft.com/office/drawing/2014/main" id="{9AE715C9-74A5-4499-B8B2-3919C9AA3414}"/>
                  </a:ext>
                </a:extLst>
              </p:cNvPr>
              <p:cNvPicPr>
                <a:picLocks noChangeAspect="1"/>
              </p:cNvPicPr>
              <p:nvPr/>
            </p:nvPicPr>
            <p:blipFill>
              <a:blip r:embed="rId4"/>
              <a:stretch>
                <a:fillRect/>
              </a:stretch>
            </p:blipFill>
            <p:spPr>
              <a:xfrm>
                <a:off x="2302656" y="1218491"/>
                <a:ext cx="9744633" cy="47885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00E2AB1E-CC1D-414F-95C4-1CBDD8A6B95F}"/>
                  </a:ext>
                </a:extLst>
              </p:cNvPr>
              <p:cNvGrpSpPr/>
              <p:nvPr/>
            </p:nvGrpSpPr>
            <p:grpSpPr>
              <a:xfrm>
                <a:off x="2427154" y="1886665"/>
                <a:ext cx="3118240" cy="482909"/>
                <a:chOff x="2380694" y="1810767"/>
                <a:chExt cx="3118240" cy="482909"/>
              </a:xfrm>
            </p:grpSpPr>
            <p:cxnSp>
              <p:nvCxnSpPr>
                <p:cNvPr id="11" name="Straight Arrow Connector 10">
                  <a:extLst>
                    <a:ext uri="{FF2B5EF4-FFF2-40B4-BE49-F238E27FC236}">
                      <a16:creationId xmlns:a16="http://schemas.microsoft.com/office/drawing/2014/main" id="{DC7CDC93-7C04-40AA-8CD3-4F17655438FD}"/>
                    </a:ext>
                  </a:extLst>
                </p:cNvPr>
                <p:cNvCxnSpPr>
                  <a:cxnSpLocks/>
                </p:cNvCxnSpPr>
                <p:nvPr/>
              </p:nvCxnSpPr>
              <p:spPr>
                <a:xfrm>
                  <a:off x="5074732" y="2049123"/>
                  <a:ext cx="424202" cy="2445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A6DCC26-2A07-433B-B6A8-419C35E146CC}"/>
                    </a:ext>
                  </a:extLst>
                </p:cNvPr>
                <p:cNvSpPr/>
                <p:nvPr/>
              </p:nvSpPr>
              <p:spPr>
                <a:xfrm>
                  <a:off x="2380694" y="1810767"/>
                  <a:ext cx="2694038" cy="249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4" name="Rectangle 3">
                <a:extLst>
                  <a:ext uri="{FF2B5EF4-FFF2-40B4-BE49-F238E27FC236}">
                    <a16:creationId xmlns:a16="http://schemas.microsoft.com/office/drawing/2014/main" id="{8B6AF815-240F-4EBF-9F2E-1103C1B1F770}"/>
                  </a:ext>
                </a:extLst>
              </p:cNvPr>
              <p:cNvSpPr/>
              <p:nvPr/>
            </p:nvSpPr>
            <p:spPr>
              <a:xfrm>
                <a:off x="6198663" y="2836718"/>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Sample administration </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12" name="Rectangle 11">
                <a:extLst>
                  <a:ext uri="{FF2B5EF4-FFF2-40B4-BE49-F238E27FC236}">
                    <a16:creationId xmlns:a16="http://schemas.microsoft.com/office/drawing/2014/main" id="{4DFF4BE5-528D-46FA-8381-E77941D378BA}"/>
                  </a:ext>
                </a:extLst>
              </p:cNvPr>
              <p:cNvSpPr/>
              <p:nvPr/>
            </p:nvSpPr>
            <p:spPr>
              <a:xfrm>
                <a:off x="6177410" y="3102646"/>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Sample administration </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3" name="Rectangle 12">
                <a:extLst>
                  <a:ext uri="{FF2B5EF4-FFF2-40B4-BE49-F238E27FC236}">
                    <a16:creationId xmlns:a16="http://schemas.microsoft.com/office/drawing/2014/main" id="{C9922690-D81E-4590-92F3-E7848D468DBA}"/>
                  </a:ext>
                </a:extLst>
              </p:cNvPr>
              <p:cNvSpPr/>
              <p:nvPr/>
            </p:nvSpPr>
            <p:spPr>
              <a:xfrm>
                <a:off x="6198662" y="336857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Sample administration </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4" name="Rectangle 13">
                <a:extLst>
                  <a:ext uri="{FF2B5EF4-FFF2-40B4-BE49-F238E27FC236}">
                    <a16:creationId xmlns:a16="http://schemas.microsoft.com/office/drawing/2014/main" id="{16A82EA4-182C-470C-9368-AE6DE908B475}"/>
                  </a:ext>
                </a:extLst>
              </p:cNvPr>
              <p:cNvSpPr/>
              <p:nvPr/>
            </p:nvSpPr>
            <p:spPr>
              <a:xfrm>
                <a:off x="6198662" y="3634499"/>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Sample administration </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6" name="Rectangle 15">
                <a:extLst>
                  <a:ext uri="{FF2B5EF4-FFF2-40B4-BE49-F238E27FC236}">
                    <a16:creationId xmlns:a16="http://schemas.microsoft.com/office/drawing/2014/main" id="{D1B4FBAB-E62F-4C95-A690-D76FDC16072A}"/>
                  </a:ext>
                </a:extLst>
              </p:cNvPr>
              <p:cNvSpPr/>
              <p:nvPr/>
            </p:nvSpPr>
            <p:spPr>
              <a:xfrm>
                <a:off x="6177409" y="391417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Sample administration </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18" name="Rectangle 17">
                <a:extLst>
                  <a:ext uri="{FF2B5EF4-FFF2-40B4-BE49-F238E27FC236}">
                    <a16:creationId xmlns:a16="http://schemas.microsoft.com/office/drawing/2014/main" id="{920CF792-24E2-439F-8F9B-29B6850F9EF6}"/>
                  </a:ext>
                </a:extLst>
              </p:cNvPr>
              <p:cNvSpPr/>
              <p:nvPr/>
            </p:nvSpPr>
            <p:spPr>
              <a:xfrm>
                <a:off x="6198662" y="4175571"/>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Sample administration </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grpSp>
      </p:grpSp>
      <p:sp>
        <p:nvSpPr>
          <p:cNvPr id="3" name="Slide Number Placeholder 2">
            <a:extLst>
              <a:ext uri="{FF2B5EF4-FFF2-40B4-BE49-F238E27FC236}">
                <a16:creationId xmlns:a16="http://schemas.microsoft.com/office/drawing/2014/main" id="{1B1B880B-8C0E-4362-B400-92DB074D83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60859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53B5-400F-4E90-B9B9-04F3231F951C}"/>
              </a:ext>
            </a:extLst>
          </p:cNvPr>
          <p:cNvSpPr>
            <a:spLocks noGrp="1"/>
          </p:cNvSpPr>
          <p:nvPr>
            <p:ph type="title"/>
          </p:nvPr>
        </p:nvSpPr>
        <p:spPr/>
        <p:txBody>
          <a:bodyPr/>
          <a:lstStyle/>
          <a:p>
            <a:r>
              <a:rPr lang="en-US" dirty="0"/>
              <a:t>Select the Assessments</a:t>
            </a:r>
          </a:p>
        </p:txBody>
      </p:sp>
      <p:grpSp>
        <p:nvGrpSpPr>
          <p:cNvPr id="5" name="Group 4" descr="Column #2: Select Assessments showing a list of Mathematics tests.&#10;">
            <a:extLst>
              <a:ext uri="{FF2B5EF4-FFF2-40B4-BE49-F238E27FC236}">
                <a16:creationId xmlns:a16="http://schemas.microsoft.com/office/drawing/2014/main" id="{2FAA3659-96D4-43D2-BC2F-93303EC92B6D}"/>
              </a:ext>
            </a:extLst>
          </p:cNvPr>
          <p:cNvGrpSpPr/>
          <p:nvPr/>
        </p:nvGrpSpPr>
        <p:grpSpPr>
          <a:xfrm>
            <a:off x="1036144" y="781210"/>
            <a:ext cx="10119710" cy="5330469"/>
            <a:chOff x="1036144" y="781210"/>
            <a:chExt cx="10119710" cy="5330469"/>
          </a:xfrm>
        </p:grpSpPr>
        <p:sp>
          <p:nvSpPr>
            <p:cNvPr id="6" name="Rectangle: Rounded Corners 5">
              <a:extLst>
                <a:ext uri="{FF2B5EF4-FFF2-40B4-BE49-F238E27FC236}">
                  <a16:creationId xmlns:a16="http://schemas.microsoft.com/office/drawing/2014/main" id="{C9FC49F7-0A59-4DD7-8616-8919406CD704}"/>
                </a:ext>
              </a:extLst>
            </p:cNvPr>
            <p:cNvSpPr/>
            <p:nvPr/>
          </p:nvSpPr>
          <p:spPr>
            <a:xfrm>
              <a:off x="4250569" y="781210"/>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Select the Assessments</a:t>
              </a:r>
            </a:p>
          </p:txBody>
        </p:sp>
        <p:grpSp>
          <p:nvGrpSpPr>
            <p:cNvPr id="4" name="Group 3">
              <a:extLst>
                <a:ext uri="{FF2B5EF4-FFF2-40B4-BE49-F238E27FC236}">
                  <a16:creationId xmlns:a16="http://schemas.microsoft.com/office/drawing/2014/main" id="{83C70602-487F-4BF1-AECD-FD4621FAA4D6}"/>
                </a:ext>
              </a:extLst>
            </p:cNvPr>
            <p:cNvGrpSpPr/>
            <p:nvPr/>
          </p:nvGrpSpPr>
          <p:grpSpPr>
            <a:xfrm>
              <a:off x="1036144" y="1158629"/>
              <a:ext cx="10119710" cy="4953050"/>
              <a:chOff x="803929" y="1235349"/>
              <a:chExt cx="10119710" cy="4953050"/>
            </a:xfrm>
          </p:grpSpPr>
          <p:pic>
            <p:nvPicPr>
              <p:cNvPr id="7" name="Picture 6" descr="Graphical user interface, application&#10;&#10;Description automatically generated">
                <a:extLst>
                  <a:ext uri="{FF2B5EF4-FFF2-40B4-BE49-F238E27FC236}">
                    <a16:creationId xmlns:a16="http://schemas.microsoft.com/office/drawing/2014/main" id="{0469DB5D-4723-455C-957F-5F6737923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9" y="1235349"/>
                <a:ext cx="10119710" cy="49530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EA4CCB8-0A5F-4127-A7FF-B988FA8180DE}"/>
                  </a:ext>
                </a:extLst>
              </p:cNvPr>
              <p:cNvSpPr/>
              <p:nvPr/>
            </p:nvSpPr>
            <p:spPr>
              <a:xfrm>
                <a:off x="5346608" y="2223654"/>
                <a:ext cx="1656865" cy="176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3565A"/>
                    </a:solidFill>
                    <a:effectLst/>
                    <a:uLnTx/>
                    <a:uFillTx/>
                    <a:latin typeface="Open Sans" panose="020B0606030504020204" pitchFamily="34" charset="0"/>
                    <a:ea typeface="Open Sans" panose="020B0606030504020204" pitchFamily="34" charset="0"/>
                    <a:cs typeface="Open Sans" panose="020B0606030504020204" pitchFamily="34" charset="0"/>
                  </a:rPr>
                  <a:t>MATHEMATICS</a:t>
                </a:r>
                <a:endParaRPr kumimoji="0" lang="en-US" sz="1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3" name="Slide Number Placeholder 2">
            <a:extLst>
              <a:ext uri="{FF2B5EF4-FFF2-40B4-BE49-F238E27FC236}">
                <a16:creationId xmlns:a16="http://schemas.microsoft.com/office/drawing/2014/main" id="{35CB78F9-71DA-4ABC-8A2C-6BFA6DFEDD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53954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8130-5493-4878-84B4-2EDB72F42670}"/>
              </a:ext>
            </a:extLst>
          </p:cNvPr>
          <p:cNvSpPr>
            <a:spLocks noGrp="1"/>
          </p:cNvSpPr>
          <p:nvPr>
            <p:ph type="title"/>
          </p:nvPr>
        </p:nvSpPr>
        <p:spPr/>
        <p:txBody>
          <a:bodyPr/>
          <a:lstStyle/>
          <a:p>
            <a:r>
              <a:rPr lang="en-US" dirty="0"/>
              <a:t>Select the Students</a:t>
            </a:r>
          </a:p>
        </p:txBody>
      </p:sp>
      <p:grpSp>
        <p:nvGrpSpPr>
          <p:cNvPr id="4" name="Group 3" descr="Column #3: Select the students showing a list of rosters in a demo school.&#10;">
            <a:extLst>
              <a:ext uri="{FF2B5EF4-FFF2-40B4-BE49-F238E27FC236}">
                <a16:creationId xmlns:a16="http://schemas.microsoft.com/office/drawing/2014/main" id="{0EF056AE-E8BA-4CBD-92D5-5C23F5DEFA49}"/>
              </a:ext>
            </a:extLst>
          </p:cNvPr>
          <p:cNvGrpSpPr/>
          <p:nvPr/>
        </p:nvGrpSpPr>
        <p:grpSpPr>
          <a:xfrm>
            <a:off x="1025293" y="758098"/>
            <a:ext cx="10141411" cy="5341804"/>
            <a:chOff x="1025293" y="758098"/>
            <a:chExt cx="10141411" cy="5341804"/>
          </a:xfrm>
        </p:grpSpPr>
        <p:sp>
          <p:nvSpPr>
            <p:cNvPr id="6" name="Rectangle: Rounded Corners 5">
              <a:extLst>
                <a:ext uri="{FF2B5EF4-FFF2-40B4-BE49-F238E27FC236}">
                  <a16:creationId xmlns:a16="http://schemas.microsoft.com/office/drawing/2014/main" id="{4ECF1222-2227-4EE8-82AA-9779D3C8E1F4}"/>
                </a:ext>
              </a:extLst>
            </p:cNvPr>
            <p:cNvSpPr/>
            <p:nvPr/>
          </p:nvSpPr>
          <p:spPr>
            <a:xfrm>
              <a:off x="4250569" y="758098"/>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Select the students.</a:t>
              </a:r>
            </a:p>
          </p:txBody>
        </p:sp>
        <p:pic>
          <p:nvPicPr>
            <p:cNvPr id="7" name="Picture 6">
              <a:extLst>
                <a:ext uri="{FF2B5EF4-FFF2-40B4-BE49-F238E27FC236}">
                  <a16:creationId xmlns:a16="http://schemas.microsoft.com/office/drawing/2014/main" id="{8361FA21-3077-460B-AD99-06A3B3A1DFFB}"/>
                </a:ext>
              </a:extLst>
            </p:cNvPr>
            <p:cNvPicPr>
              <a:picLocks noChangeAspect="1"/>
            </p:cNvPicPr>
            <p:nvPr/>
          </p:nvPicPr>
          <p:blipFill>
            <a:blip r:embed="rId3"/>
            <a:stretch>
              <a:fillRect/>
            </a:stretch>
          </p:blipFill>
          <p:spPr>
            <a:xfrm>
              <a:off x="1025293" y="1129673"/>
              <a:ext cx="10141411" cy="49702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F90D958E-8C2E-4A96-AAEA-CB41C1D198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50579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5B1A-9647-401A-B844-9C1380A6974F}"/>
              </a:ext>
            </a:extLst>
          </p:cNvPr>
          <p:cNvSpPr>
            <a:spLocks noGrp="1"/>
          </p:cNvSpPr>
          <p:nvPr>
            <p:ph type="title"/>
          </p:nvPr>
        </p:nvSpPr>
        <p:spPr/>
        <p:txBody>
          <a:bodyPr/>
          <a:lstStyle/>
          <a:p>
            <a:r>
              <a:rPr lang="en-US" dirty="0"/>
              <a:t>Another Customizing Option</a:t>
            </a:r>
          </a:p>
        </p:txBody>
      </p:sp>
      <p:grpSp>
        <p:nvGrpSpPr>
          <p:cNvPr id="3" name="Group 2" descr="Filters button open showing calendar tools for setting start and end dates. Generate button is green and clickable.&#10;">
            <a:extLst>
              <a:ext uri="{FF2B5EF4-FFF2-40B4-BE49-F238E27FC236}">
                <a16:creationId xmlns:a16="http://schemas.microsoft.com/office/drawing/2014/main" id="{6D0E000D-87A9-487B-8CA6-CB88824B0DFE}"/>
              </a:ext>
            </a:extLst>
          </p:cNvPr>
          <p:cNvGrpSpPr/>
          <p:nvPr/>
        </p:nvGrpSpPr>
        <p:grpSpPr>
          <a:xfrm>
            <a:off x="2083360" y="771657"/>
            <a:ext cx="8025278" cy="5604746"/>
            <a:chOff x="2083360" y="771657"/>
            <a:chExt cx="8025278" cy="5604746"/>
          </a:xfrm>
        </p:grpSpPr>
        <p:sp>
          <p:nvSpPr>
            <p:cNvPr id="8" name="Rectangle: Rounded Corners 7">
              <a:extLst>
                <a:ext uri="{FF2B5EF4-FFF2-40B4-BE49-F238E27FC236}">
                  <a16:creationId xmlns:a16="http://schemas.microsoft.com/office/drawing/2014/main" id="{BB5CE76A-FED4-410A-B365-304DAF4B04C1}"/>
                </a:ext>
              </a:extLst>
            </p:cNvPr>
            <p:cNvSpPr/>
            <p:nvPr/>
          </p:nvSpPr>
          <p:spPr>
            <a:xfrm>
              <a:off x="4250569" y="771657"/>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Set Date Range</a:t>
              </a:r>
            </a:p>
          </p:txBody>
        </p:sp>
        <p:grpSp>
          <p:nvGrpSpPr>
            <p:cNvPr id="6" name="Group 5">
              <a:extLst>
                <a:ext uri="{FF2B5EF4-FFF2-40B4-BE49-F238E27FC236}">
                  <a16:creationId xmlns:a16="http://schemas.microsoft.com/office/drawing/2014/main" id="{A91B9CAC-356C-45B3-ACCC-2B88218469C0}"/>
                </a:ext>
              </a:extLst>
            </p:cNvPr>
            <p:cNvGrpSpPr/>
            <p:nvPr/>
          </p:nvGrpSpPr>
          <p:grpSpPr>
            <a:xfrm>
              <a:off x="2083360" y="1195994"/>
              <a:ext cx="8025278" cy="4890349"/>
              <a:chOff x="1843552" y="1367034"/>
              <a:chExt cx="7910550" cy="4760619"/>
            </a:xfrm>
          </p:grpSpPr>
          <p:pic>
            <p:nvPicPr>
              <p:cNvPr id="10" name="Picture 9">
                <a:extLst>
                  <a:ext uri="{FF2B5EF4-FFF2-40B4-BE49-F238E27FC236}">
                    <a16:creationId xmlns:a16="http://schemas.microsoft.com/office/drawing/2014/main" id="{5B42E01D-666F-4EE3-9748-2596527F2CBA}"/>
                  </a:ext>
                </a:extLst>
              </p:cNvPr>
              <p:cNvPicPr>
                <a:picLocks noChangeAspect="1"/>
              </p:cNvPicPr>
              <p:nvPr/>
            </p:nvPicPr>
            <p:blipFill>
              <a:blip r:embed="rId3"/>
              <a:stretch>
                <a:fillRect/>
              </a:stretch>
            </p:blipFill>
            <p:spPr>
              <a:xfrm>
                <a:off x="1843552" y="1367034"/>
                <a:ext cx="7910550" cy="47606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951159A-E7B6-42DB-BA76-1D9BA4F2558D}"/>
                  </a:ext>
                </a:extLst>
              </p:cNvPr>
              <p:cNvPicPr>
                <a:picLocks noChangeAspect="1"/>
              </p:cNvPicPr>
              <p:nvPr/>
            </p:nvPicPr>
            <p:blipFill>
              <a:blip r:embed="rId4"/>
              <a:stretch>
                <a:fillRect/>
              </a:stretch>
            </p:blipFill>
            <p:spPr>
              <a:xfrm>
                <a:off x="7563317" y="2098917"/>
                <a:ext cx="2062546" cy="1759405"/>
              </a:xfrm>
              <a:prstGeom prst="rect">
                <a:avLst/>
              </a:prstGeom>
            </p:spPr>
          </p:pic>
        </p:grpSp>
        <p:pic>
          <p:nvPicPr>
            <p:cNvPr id="9" name="Graphic 8" descr="Cursor with solid fill">
              <a:extLst>
                <a:ext uri="{FF2B5EF4-FFF2-40B4-BE49-F238E27FC236}">
                  <a16:creationId xmlns:a16="http://schemas.microsoft.com/office/drawing/2014/main" id="{B4B51DAB-73DA-49D0-9032-585F3198D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0056" y="5662006"/>
              <a:ext cx="701615" cy="714397"/>
            </a:xfrm>
            <a:prstGeom prst="rect">
              <a:avLst/>
            </a:prstGeom>
          </p:spPr>
        </p:pic>
      </p:grpSp>
      <p:sp>
        <p:nvSpPr>
          <p:cNvPr id="4" name="Slide Number Placeholder 3">
            <a:extLst>
              <a:ext uri="{FF2B5EF4-FFF2-40B4-BE49-F238E27FC236}">
                <a16:creationId xmlns:a16="http://schemas.microsoft.com/office/drawing/2014/main" id="{733E175F-824A-4AC8-9EF2-285775C55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9533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F23-6F5A-45C7-A150-3FB12C80FB37}"/>
              </a:ext>
            </a:extLst>
          </p:cNvPr>
          <p:cNvSpPr>
            <a:spLocks noGrp="1"/>
          </p:cNvSpPr>
          <p:nvPr>
            <p:ph type="title"/>
          </p:nvPr>
        </p:nvSpPr>
        <p:spPr/>
        <p:txBody>
          <a:bodyPr/>
          <a:lstStyle/>
          <a:p>
            <a:r>
              <a:rPr lang="en-US" dirty="0"/>
              <a:t>ISR from the Student Portfolio Report</a:t>
            </a:r>
          </a:p>
        </p:txBody>
      </p:sp>
      <p:grpSp>
        <p:nvGrpSpPr>
          <p:cNvPr id="8" name="Group 7" descr="Download Student Results button.&#10;">
            <a:extLst>
              <a:ext uri="{FF2B5EF4-FFF2-40B4-BE49-F238E27FC236}">
                <a16:creationId xmlns:a16="http://schemas.microsoft.com/office/drawing/2014/main" id="{61759F9C-DEF4-4E7A-836A-A64520105082}"/>
              </a:ext>
            </a:extLst>
          </p:cNvPr>
          <p:cNvGrpSpPr/>
          <p:nvPr/>
        </p:nvGrpSpPr>
        <p:grpSpPr>
          <a:xfrm>
            <a:off x="426231" y="927219"/>
            <a:ext cx="3752850" cy="923925"/>
            <a:chOff x="426231" y="927219"/>
            <a:chExt cx="3752850" cy="923925"/>
          </a:xfrm>
        </p:grpSpPr>
        <p:pic>
          <p:nvPicPr>
            <p:cNvPr id="4" name="Picture 3">
              <a:extLst>
                <a:ext uri="{FF2B5EF4-FFF2-40B4-BE49-F238E27FC236}">
                  <a16:creationId xmlns:a16="http://schemas.microsoft.com/office/drawing/2014/main" id="{2CA53406-C60A-480A-B30F-03185999D57F}"/>
                </a:ext>
              </a:extLst>
            </p:cNvPr>
            <p:cNvPicPr>
              <a:picLocks noChangeAspect="1"/>
            </p:cNvPicPr>
            <p:nvPr/>
          </p:nvPicPr>
          <p:blipFill>
            <a:blip r:embed="rId3"/>
            <a:stretch>
              <a:fillRect/>
            </a:stretch>
          </p:blipFill>
          <p:spPr>
            <a:xfrm>
              <a:off x="426231" y="927219"/>
              <a:ext cx="3752850" cy="923925"/>
            </a:xfrm>
            <a:prstGeom prst="rect">
              <a:avLst/>
            </a:prstGeom>
            <a:ln w="12700">
              <a:solidFill>
                <a:schemeClr val="bg1">
                  <a:lumMod val="75000"/>
                </a:schemeClr>
              </a:solidFill>
            </a:ln>
          </p:spPr>
        </p:pic>
        <p:sp>
          <p:nvSpPr>
            <p:cNvPr id="5" name="Oval 4">
              <a:extLst>
                <a:ext uri="{FF2B5EF4-FFF2-40B4-BE49-F238E27FC236}">
                  <a16:creationId xmlns:a16="http://schemas.microsoft.com/office/drawing/2014/main" id="{FAA0EA4C-D05E-4F85-82F5-5E844C2B48B8}"/>
                </a:ext>
              </a:extLst>
            </p:cNvPr>
            <p:cNvSpPr/>
            <p:nvPr/>
          </p:nvSpPr>
          <p:spPr>
            <a:xfrm>
              <a:off x="426231" y="1195754"/>
              <a:ext cx="1804503" cy="5010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7" name="Group 6" descr="ISR Template showing student information from a Student Portfolio report.&#10;">
            <a:extLst>
              <a:ext uri="{FF2B5EF4-FFF2-40B4-BE49-F238E27FC236}">
                <a16:creationId xmlns:a16="http://schemas.microsoft.com/office/drawing/2014/main" id="{171FB82C-2B88-4B46-8760-D40E93B4024A}"/>
              </a:ext>
            </a:extLst>
          </p:cNvPr>
          <p:cNvGrpSpPr/>
          <p:nvPr/>
        </p:nvGrpSpPr>
        <p:grpSpPr>
          <a:xfrm>
            <a:off x="2302656" y="1298058"/>
            <a:ext cx="9335162" cy="4432270"/>
            <a:chOff x="2302656" y="1195754"/>
            <a:chExt cx="9717771" cy="4743198"/>
          </a:xfrm>
        </p:grpSpPr>
        <p:pic>
          <p:nvPicPr>
            <p:cNvPr id="12" name="Picture 11">
              <a:extLst>
                <a:ext uri="{FF2B5EF4-FFF2-40B4-BE49-F238E27FC236}">
                  <a16:creationId xmlns:a16="http://schemas.microsoft.com/office/drawing/2014/main" id="{E5A64F23-DEBE-400C-BB5D-D76A60E8CCD4}"/>
                </a:ext>
              </a:extLst>
            </p:cNvPr>
            <p:cNvPicPr>
              <a:picLocks noChangeAspect="1"/>
            </p:cNvPicPr>
            <p:nvPr/>
          </p:nvPicPr>
          <p:blipFill>
            <a:blip r:embed="rId4"/>
            <a:stretch>
              <a:fillRect/>
            </a:stretch>
          </p:blipFill>
          <p:spPr>
            <a:xfrm>
              <a:off x="2302656" y="1195754"/>
              <a:ext cx="9717771" cy="474319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1E825751-BDE6-4AAA-B772-81C99D863018}"/>
                </a:ext>
              </a:extLst>
            </p:cNvPr>
            <p:cNvSpPr/>
            <p:nvPr/>
          </p:nvSpPr>
          <p:spPr>
            <a:xfrm>
              <a:off x="5871133" y="2328293"/>
              <a:ext cx="2691245" cy="8001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Student, Demo 1 (DM00001234567)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School: Demo School 9009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Sample Administration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65000"/>
                      <a:lumOff val="35000"/>
                    </a:srgbClr>
                  </a:solidFill>
                  <a:effectLst/>
                  <a:uLnTx/>
                  <a:uFillTx/>
                  <a:latin typeface="Open Sans" panose="020B0606030504020204" pitchFamily="34" charset="0"/>
                  <a:ea typeface="Open Sans" panose="020B0606030504020204" pitchFamily="34" charset="0"/>
                  <a:cs typeface="Open Sans" panose="020B0606030504020204" pitchFamily="34" charset="0"/>
                </a:rPr>
                <a:t>Subject: Mathematics</a:t>
              </a:r>
            </a:p>
          </p:txBody>
        </p:sp>
      </p:grpSp>
      <p:sp>
        <p:nvSpPr>
          <p:cNvPr id="3" name="Slide Number Placeholder 2">
            <a:extLst>
              <a:ext uri="{FF2B5EF4-FFF2-40B4-BE49-F238E27FC236}">
                <a16:creationId xmlns:a16="http://schemas.microsoft.com/office/drawing/2014/main" id="{F2E0B61F-C457-4DF8-9158-DE5A448650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20227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1E339-9567-4AAB-A3DD-695CB61E3FBC}"/>
              </a:ext>
            </a:extLst>
          </p:cNvPr>
          <p:cNvSpPr>
            <a:spLocks noGrp="1"/>
          </p:cNvSpPr>
          <p:nvPr>
            <p:ph type="title"/>
          </p:nvPr>
        </p:nvSpPr>
        <p:spPr/>
        <p:txBody>
          <a:bodyPr/>
          <a:lstStyle/>
          <a:p>
            <a:r>
              <a:rPr lang="en-US" dirty="0"/>
              <a:t>Log In to Reporting</a:t>
            </a:r>
          </a:p>
        </p:txBody>
      </p:sp>
      <p:grpSp>
        <p:nvGrpSpPr>
          <p:cNvPr id="17" name="Group 16" descr="Reporting System Card&#10;">
            <a:extLst>
              <a:ext uri="{FF2B5EF4-FFF2-40B4-BE49-F238E27FC236}">
                <a16:creationId xmlns:a16="http://schemas.microsoft.com/office/drawing/2014/main" id="{44B02864-6E94-48F5-9BC6-E7CA76E84777}"/>
              </a:ext>
            </a:extLst>
          </p:cNvPr>
          <p:cNvGrpSpPr/>
          <p:nvPr/>
        </p:nvGrpSpPr>
        <p:grpSpPr>
          <a:xfrm>
            <a:off x="426230" y="1893060"/>
            <a:ext cx="2724097" cy="3071880"/>
            <a:chOff x="4199350" y="1054132"/>
            <a:chExt cx="2724097" cy="3071880"/>
          </a:xfrm>
        </p:grpSpPr>
        <p:grpSp>
          <p:nvGrpSpPr>
            <p:cNvPr id="14" name="Group 13">
              <a:extLst>
                <a:ext uri="{FF2B5EF4-FFF2-40B4-BE49-F238E27FC236}">
                  <a16:creationId xmlns:a16="http://schemas.microsoft.com/office/drawing/2014/main" id="{F7F3E318-3450-42A2-BF65-3A76815E12DD}"/>
                </a:ext>
              </a:extLst>
            </p:cNvPr>
            <p:cNvGrpSpPr/>
            <p:nvPr/>
          </p:nvGrpSpPr>
          <p:grpSpPr>
            <a:xfrm>
              <a:off x="4199350" y="1054132"/>
              <a:ext cx="2724097" cy="3071880"/>
              <a:chOff x="4221036" y="721605"/>
              <a:chExt cx="2724097" cy="3071880"/>
            </a:xfrm>
          </p:grpSpPr>
          <p:pic>
            <p:nvPicPr>
              <p:cNvPr id="13" name="Picture 12">
                <a:extLst>
                  <a:ext uri="{FF2B5EF4-FFF2-40B4-BE49-F238E27FC236}">
                    <a16:creationId xmlns:a16="http://schemas.microsoft.com/office/drawing/2014/main" id="{8927E439-3117-4E6E-ADAB-479674DD4935}"/>
                  </a:ext>
                </a:extLst>
              </p:cNvPr>
              <p:cNvPicPr>
                <a:picLocks noChangeAspect="1"/>
              </p:cNvPicPr>
              <p:nvPr/>
            </p:nvPicPr>
            <p:blipFill rotWithShape="1">
              <a:blip r:embed="rId3"/>
              <a:srcRect r="66292"/>
              <a:stretch/>
            </p:blipFill>
            <p:spPr>
              <a:xfrm>
                <a:off x="4221036" y="721605"/>
                <a:ext cx="2724097" cy="307188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EBC0F19-919C-4544-8227-0DC986632CE7}"/>
                  </a:ext>
                </a:extLst>
              </p:cNvPr>
              <p:cNvPicPr>
                <a:picLocks noChangeAspect="1"/>
              </p:cNvPicPr>
              <p:nvPr/>
            </p:nvPicPr>
            <p:blipFill rotWithShape="1">
              <a:blip r:embed="rId3"/>
              <a:srcRect l="66292" t="11479" b="1938"/>
              <a:stretch/>
            </p:blipFill>
            <p:spPr>
              <a:xfrm>
                <a:off x="4250974" y="1040586"/>
                <a:ext cx="2664219" cy="2601267"/>
              </a:xfrm>
              <a:prstGeom prst="rect">
                <a:avLst/>
              </a:prstGeom>
              <a:ln w="12700">
                <a:noFill/>
              </a:ln>
              <a:effectLst/>
            </p:spPr>
          </p:pic>
        </p:grpSp>
        <p:sp>
          <p:nvSpPr>
            <p:cNvPr id="12" name="Rectangle 11">
              <a:extLst>
                <a:ext uri="{FF2B5EF4-FFF2-40B4-BE49-F238E27FC236}">
                  <a16:creationId xmlns:a16="http://schemas.microsoft.com/office/drawing/2014/main" id="{9643824A-1931-4485-B6E7-9EC33935714E}"/>
                </a:ext>
              </a:extLst>
            </p:cNvPr>
            <p:cNvSpPr/>
            <p:nvPr/>
          </p:nvSpPr>
          <p:spPr>
            <a:xfrm>
              <a:off x="4314856" y="1455091"/>
              <a:ext cx="2457733" cy="237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2" name="Group 1" descr="Log in Page&#10;&#10;">
            <a:extLst>
              <a:ext uri="{FF2B5EF4-FFF2-40B4-BE49-F238E27FC236}">
                <a16:creationId xmlns:a16="http://schemas.microsoft.com/office/drawing/2014/main" id="{88323944-1F0E-4B22-A055-981D299D73F1}"/>
              </a:ext>
            </a:extLst>
          </p:cNvPr>
          <p:cNvGrpSpPr/>
          <p:nvPr/>
        </p:nvGrpSpPr>
        <p:grpSpPr>
          <a:xfrm>
            <a:off x="3523511" y="1893060"/>
            <a:ext cx="2815943" cy="3071880"/>
            <a:chOff x="7796791" y="1054132"/>
            <a:chExt cx="2815943" cy="3071880"/>
          </a:xfrm>
        </p:grpSpPr>
        <p:pic>
          <p:nvPicPr>
            <p:cNvPr id="16" name="Picture 15" descr="Graphical user interface, application&#10;&#10;Description automatically generated">
              <a:extLst>
                <a:ext uri="{FF2B5EF4-FFF2-40B4-BE49-F238E27FC236}">
                  <a16:creationId xmlns:a16="http://schemas.microsoft.com/office/drawing/2014/main" id="{A65E242C-E244-4F71-8E62-FAB94DE5D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791" y="1054132"/>
              <a:ext cx="2665308" cy="307188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Graphic 18" descr="Cursor with solid fill">
              <a:extLst>
                <a:ext uri="{FF2B5EF4-FFF2-40B4-BE49-F238E27FC236}">
                  <a16:creationId xmlns:a16="http://schemas.microsoft.com/office/drawing/2014/main" id="{D8D8D25E-88DB-4599-8948-E5B1AB6CC0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04925" y="2590072"/>
              <a:ext cx="507809" cy="507809"/>
            </a:xfrm>
            <a:prstGeom prst="rect">
              <a:avLst/>
            </a:prstGeom>
          </p:spPr>
        </p:pic>
      </p:grpSp>
      <p:sp>
        <p:nvSpPr>
          <p:cNvPr id="3" name="Slide Number Placeholder 2">
            <a:extLst>
              <a:ext uri="{FF2B5EF4-FFF2-40B4-BE49-F238E27FC236}">
                <a16:creationId xmlns:a16="http://schemas.microsoft.com/office/drawing/2014/main" id="{16B21FF0-463D-4A9E-A10E-D1C576A1855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C00D21A3-525C-9111-40A2-DD9F2FC76643}"/>
              </a:ext>
            </a:extLst>
          </p:cNvPr>
          <p:cNvPicPr>
            <a:picLocks noChangeAspect="1"/>
          </p:cNvPicPr>
          <p:nvPr/>
        </p:nvPicPr>
        <p:blipFill rotWithShape="1">
          <a:blip r:embed="rId7"/>
          <a:srcRect r="20813"/>
          <a:stretch/>
        </p:blipFill>
        <p:spPr>
          <a:xfrm>
            <a:off x="6538649" y="826617"/>
            <a:ext cx="5227121" cy="52047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8034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29D7-768E-435A-9B7E-979FA06F62B2}"/>
              </a:ext>
            </a:extLst>
          </p:cNvPr>
          <p:cNvSpPr>
            <a:spLocks noGrp="1"/>
          </p:cNvSpPr>
          <p:nvPr>
            <p:ph type="title"/>
          </p:nvPr>
        </p:nvSpPr>
        <p:spPr/>
        <p:txBody>
          <a:bodyPr/>
          <a:lstStyle/>
          <a:p>
            <a:r>
              <a:rPr lang="en-US" dirty="0"/>
              <a:t>Secure Inbox</a:t>
            </a:r>
          </a:p>
        </p:txBody>
      </p:sp>
      <p:grpSp>
        <p:nvGrpSpPr>
          <p:cNvPr id="16" name="Group 15" descr="Sample Inbox &#10;">
            <a:extLst>
              <a:ext uri="{FF2B5EF4-FFF2-40B4-BE49-F238E27FC236}">
                <a16:creationId xmlns:a16="http://schemas.microsoft.com/office/drawing/2014/main" id="{C0652719-F248-4001-A447-0A6AF62C9825}"/>
              </a:ext>
            </a:extLst>
          </p:cNvPr>
          <p:cNvGrpSpPr/>
          <p:nvPr/>
        </p:nvGrpSpPr>
        <p:grpSpPr>
          <a:xfrm>
            <a:off x="984739" y="783669"/>
            <a:ext cx="10379947" cy="5360567"/>
            <a:chOff x="984739" y="783669"/>
            <a:chExt cx="10379947" cy="5360567"/>
          </a:xfrm>
        </p:grpSpPr>
        <p:pic>
          <p:nvPicPr>
            <p:cNvPr id="5" name="Picture 4">
              <a:extLst>
                <a:ext uri="{FF2B5EF4-FFF2-40B4-BE49-F238E27FC236}">
                  <a16:creationId xmlns:a16="http://schemas.microsoft.com/office/drawing/2014/main" id="{3E7CA77E-56E9-44C3-AEA7-F7E58C25468F}"/>
                </a:ext>
              </a:extLst>
            </p:cNvPr>
            <p:cNvPicPr>
              <a:picLocks noChangeAspect="1"/>
            </p:cNvPicPr>
            <p:nvPr/>
          </p:nvPicPr>
          <p:blipFill>
            <a:blip r:embed="rId3"/>
            <a:stretch>
              <a:fillRect/>
            </a:stretch>
          </p:blipFill>
          <p:spPr>
            <a:xfrm>
              <a:off x="984739" y="783669"/>
              <a:ext cx="10379947" cy="53605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C1A18923-1BAE-47D0-9D96-6ADC1ED955A8}"/>
                </a:ext>
              </a:extLst>
            </p:cNvPr>
            <p:cNvSpPr/>
            <p:nvPr/>
          </p:nvSpPr>
          <p:spPr>
            <a:xfrm>
              <a:off x="6920346" y="2968909"/>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05/23/2023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12:15 PM</a:t>
              </a:r>
            </a:p>
          </p:txBody>
        </p:sp>
        <p:sp>
          <p:nvSpPr>
            <p:cNvPr id="6" name="Rectangle 5">
              <a:extLst>
                <a:ext uri="{FF2B5EF4-FFF2-40B4-BE49-F238E27FC236}">
                  <a16:creationId xmlns:a16="http://schemas.microsoft.com/office/drawing/2014/main" id="{595DD30F-1171-475D-87FD-6B012DDF0C55}"/>
                </a:ext>
              </a:extLst>
            </p:cNvPr>
            <p:cNvSpPr/>
            <p:nvPr/>
          </p:nvSpPr>
          <p:spPr>
            <a:xfrm>
              <a:off x="7914410" y="2968909"/>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06/22/2023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12:15 PM</a:t>
              </a:r>
            </a:p>
          </p:txBody>
        </p:sp>
        <p:sp>
          <p:nvSpPr>
            <p:cNvPr id="7" name="Rectangle 6">
              <a:extLst>
                <a:ext uri="{FF2B5EF4-FFF2-40B4-BE49-F238E27FC236}">
                  <a16:creationId xmlns:a16="http://schemas.microsoft.com/office/drawing/2014/main" id="{B50A8D2B-EE45-4F8A-A520-B47F55AE1360}"/>
                </a:ext>
              </a:extLst>
            </p:cNvPr>
            <p:cNvSpPr/>
            <p:nvPr/>
          </p:nvSpPr>
          <p:spPr>
            <a:xfrm>
              <a:off x="7914410" y="4328092"/>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06/21/2023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12:15 PM</a:t>
              </a:r>
            </a:p>
          </p:txBody>
        </p:sp>
        <p:sp>
          <p:nvSpPr>
            <p:cNvPr id="8" name="Rectangle 7">
              <a:extLst>
                <a:ext uri="{FF2B5EF4-FFF2-40B4-BE49-F238E27FC236}">
                  <a16:creationId xmlns:a16="http://schemas.microsoft.com/office/drawing/2014/main" id="{C44282CC-9BBC-49F4-B8EE-7565C4D9F3E7}"/>
                </a:ext>
              </a:extLst>
            </p:cNvPr>
            <p:cNvSpPr/>
            <p:nvPr/>
          </p:nvSpPr>
          <p:spPr>
            <a:xfrm>
              <a:off x="6925541" y="4328092"/>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05/22/2023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12:15 PM</a:t>
              </a:r>
            </a:p>
          </p:txBody>
        </p:sp>
        <p:sp>
          <p:nvSpPr>
            <p:cNvPr id="9" name="Rectangle 8">
              <a:extLst>
                <a:ext uri="{FF2B5EF4-FFF2-40B4-BE49-F238E27FC236}">
                  <a16:creationId xmlns:a16="http://schemas.microsoft.com/office/drawing/2014/main" id="{DCE8F19B-7A56-4011-8468-7DFA2DF6F2FC}"/>
                </a:ext>
              </a:extLst>
            </p:cNvPr>
            <p:cNvSpPr/>
            <p:nvPr/>
          </p:nvSpPr>
          <p:spPr>
            <a:xfrm>
              <a:off x="6956714" y="3658653"/>
              <a:ext cx="820881" cy="32211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05/23/2023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12:10 PM</a:t>
              </a:r>
            </a:p>
          </p:txBody>
        </p:sp>
        <p:sp>
          <p:nvSpPr>
            <p:cNvPr id="10" name="Rectangle 9">
              <a:extLst>
                <a:ext uri="{FF2B5EF4-FFF2-40B4-BE49-F238E27FC236}">
                  <a16:creationId xmlns:a16="http://schemas.microsoft.com/office/drawing/2014/main" id="{80414D49-B109-46C1-9BC2-B3735EC4E03E}"/>
                </a:ext>
              </a:extLst>
            </p:cNvPr>
            <p:cNvSpPr/>
            <p:nvPr/>
          </p:nvSpPr>
          <p:spPr>
            <a:xfrm>
              <a:off x="7914410" y="3643634"/>
              <a:ext cx="820881" cy="32211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06/22/2023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12:10 PM</a:t>
              </a:r>
            </a:p>
          </p:txBody>
        </p:sp>
        <p:sp>
          <p:nvSpPr>
            <p:cNvPr id="11" name="Rectangle 10">
              <a:extLst>
                <a:ext uri="{FF2B5EF4-FFF2-40B4-BE49-F238E27FC236}">
                  <a16:creationId xmlns:a16="http://schemas.microsoft.com/office/drawing/2014/main" id="{3C5305B3-2CE6-4BA5-989A-573F938D9A3B}"/>
                </a:ext>
              </a:extLst>
            </p:cNvPr>
            <p:cNvSpPr/>
            <p:nvPr/>
          </p:nvSpPr>
          <p:spPr>
            <a:xfrm>
              <a:off x="6956714" y="4949019"/>
              <a:ext cx="820881" cy="32211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05/21/2023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12:10 PM</a:t>
              </a:r>
            </a:p>
          </p:txBody>
        </p:sp>
        <p:sp>
          <p:nvSpPr>
            <p:cNvPr id="12" name="Rectangle 11">
              <a:extLst>
                <a:ext uri="{FF2B5EF4-FFF2-40B4-BE49-F238E27FC236}">
                  <a16:creationId xmlns:a16="http://schemas.microsoft.com/office/drawing/2014/main" id="{A7C4A022-167F-4A33-A1CC-7111366B3C54}"/>
                </a:ext>
              </a:extLst>
            </p:cNvPr>
            <p:cNvSpPr/>
            <p:nvPr/>
          </p:nvSpPr>
          <p:spPr>
            <a:xfrm>
              <a:off x="7914410" y="4980901"/>
              <a:ext cx="820881" cy="26611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06/20/2023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12:10 PM</a:t>
              </a:r>
            </a:p>
          </p:txBody>
        </p:sp>
        <p:sp>
          <p:nvSpPr>
            <p:cNvPr id="13" name="Rectangle 12">
              <a:extLst>
                <a:ext uri="{FF2B5EF4-FFF2-40B4-BE49-F238E27FC236}">
                  <a16:creationId xmlns:a16="http://schemas.microsoft.com/office/drawing/2014/main" id="{C0DD990D-9436-440B-921A-69371EB04A2D}"/>
                </a:ext>
              </a:extLst>
            </p:cNvPr>
            <p:cNvSpPr/>
            <p:nvPr/>
          </p:nvSpPr>
          <p:spPr>
            <a:xfrm>
              <a:off x="6956714" y="5597175"/>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05/20/2023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12:15 PM</a:t>
              </a:r>
            </a:p>
          </p:txBody>
        </p:sp>
        <p:sp>
          <p:nvSpPr>
            <p:cNvPr id="15" name="Rectangle 14">
              <a:extLst>
                <a:ext uri="{FF2B5EF4-FFF2-40B4-BE49-F238E27FC236}">
                  <a16:creationId xmlns:a16="http://schemas.microsoft.com/office/drawing/2014/main" id="{794BD8F4-A961-4AE1-A50B-4175DC615028}"/>
                </a:ext>
              </a:extLst>
            </p:cNvPr>
            <p:cNvSpPr/>
            <p:nvPr/>
          </p:nvSpPr>
          <p:spPr>
            <a:xfrm>
              <a:off x="7914410" y="5598845"/>
              <a:ext cx="820881" cy="322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06/19/2023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12:15 PM</a:t>
              </a:r>
            </a:p>
          </p:txBody>
        </p:sp>
      </p:grpSp>
      <p:sp>
        <p:nvSpPr>
          <p:cNvPr id="3" name="Slide Number Placeholder 2">
            <a:extLst>
              <a:ext uri="{FF2B5EF4-FFF2-40B4-BE49-F238E27FC236}">
                <a16:creationId xmlns:a16="http://schemas.microsoft.com/office/drawing/2014/main" id="{9CB22C33-FFDA-4F65-A704-E70F19F9A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29745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dirty="0"/>
              <a:t>Sample ISR</a:t>
            </a:r>
          </a:p>
        </p:txBody>
      </p:sp>
      <p:grpSp>
        <p:nvGrpSpPr>
          <p:cNvPr id="5" name="Group 4" descr="Sample ISR showing a barrel chart and score comparisons table.&#10;">
            <a:extLst>
              <a:ext uri="{FF2B5EF4-FFF2-40B4-BE49-F238E27FC236}">
                <a16:creationId xmlns:a16="http://schemas.microsoft.com/office/drawing/2014/main" id="{87CAB4D4-D1CE-4F2F-9E51-F635350E97B0}"/>
              </a:ext>
            </a:extLst>
          </p:cNvPr>
          <p:cNvGrpSpPr/>
          <p:nvPr/>
        </p:nvGrpSpPr>
        <p:grpSpPr>
          <a:xfrm>
            <a:off x="426231" y="1229954"/>
            <a:ext cx="5346327" cy="4373007"/>
            <a:chOff x="426231" y="1229954"/>
            <a:chExt cx="5346327" cy="4373007"/>
          </a:xfrm>
        </p:grpSpPr>
        <p:sp>
          <p:nvSpPr>
            <p:cNvPr id="16" name="Rectangle: Rounded Corners 15">
              <a:extLst>
                <a:ext uri="{FF2B5EF4-FFF2-40B4-BE49-F238E27FC236}">
                  <a16:creationId xmlns:a16="http://schemas.microsoft.com/office/drawing/2014/main" id="{D3B52BA6-4068-4DE7-94B7-7D5D435FC71E}"/>
                </a:ext>
              </a:extLst>
            </p:cNvPr>
            <p:cNvSpPr/>
            <p:nvPr/>
          </p:nvSpPr>
          <p:spPr>
            <a:xfrm>
              <a:off x="426231" y="1229954"/>
              <a:ext cx="1975196"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Simple ISR</a:t>
              </a:r>
            </a:p>
          </p:txBody>
        </p:sp>
        <p:pic>
          <p:nvPicPr>
            <p:cNvPr id="6" name="Picture 5">
              <a:extLst>
                <a:ext uri="{FF2B5EF4-FFF2-40B4-BE49-F238E27FC236}">
                  <a16:creationId xmlns:a16="http://schemas.microsoft.com/office/drawing/2014/main" id="{EE24B12F-C97A-418E-BA08-B8FE462680B9}"/>
                </a:ext>
              </a:extLst>
            </p:cNvPr>
            <p:cNvPicPr>
              <a:picLocks noChangeAspect="1"/>
            </p:cNvPicPr>
            <p:nvPr/>
          </p:nvPicPr>
          <p:blipFill>
            <a:blip r:embed="rId3"/>
            <a:stretch>
              <a:fillRect/>
            </a:stretch>
          </p:blipFill>
          <p:spPr>
            <a:xfrm>
              <a:off x="426231" y="1878968"/>
              <a:ext cx="5346327" cy="37239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grpSp>
        <p:nvGrpSpPr>
          <p:cNvPr id="7" name="Group 6" descr="Sample ISR showing a longitudinal report.">
            <a:extLst>
              <a:ext uri="{FF2B5EF4-FFF2-40B4-BE49-F238E27FC236}">
                <a16:creationId xmlns:a16="http://schemas.microsoft.com/office/drawing/2014/main" id="{C5C7C418-9C94-4EE3-896C-094610355A85}"/>
              </a:ext>
            </a:extLst>
          </p:cNvPr>
          <p:cNvGrpSpPr/>
          <p:nvPr/>
        </p:nvGrpSpPr>
        <p:grpSpPr>
          <a:xfrm>
            <a:off x="6096000" y="1124820"/>
            <a:ext cx="5624900" cy="4869961"/>
            <a:chOff x="6096000" y="1124820"/>
            <a:chExt cx="5624900" cy="4869961"/>
          </a:xfrm>
        </p:grpSpPr>
        <p:sp>
          <p:nvSpPr>
            <p:cNvPr id="18" name="Rectangle: Rounded Corners 17">
              <a:extLst>
                <a:ext uri="{FF2B5EF4-FFF2-40B4-BE49-F238E27FC236}">
                  <a16:creationId xmlns:a16="http://schemas.microsoft.com/office/drawing/2014/main" id="{09720012-0300-4672-903D-DC02C9D36473}"/>
                </a:ext>
              </a:extLst>
            </p:cNvPr>
            <p:cNvSpPr/>
            <p:nvPr/>
          </p:nvSpPr>
          <p:spPr>
            <a:xfrm>
              <a:off x="6096000" y="1124820"/>
              <a:ext cx="1975196"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Detailed ISR</a:t>
              </a:r>
            </a:p>
          </p:txBody>
        </p:sp>
        <p:pic>
          <p:nvPicPr>
            <p:cNvPr id="10" name="Picture 9">
              <a:extLst>
                <a:ext uri="{FF2B5EF4-FFF2-40B4-BE49-F238E27FC236}">
                  <a16:creationId xmlns:a16="http://schemas.microsoft.com/office/drawing/2014/main" id="{BE6BB6BB-6E1B-4055-92DF-A926554F1E3B}"/>
                </a:ext>
              </a:extLst>
            </p:cNvPr>
            <p:cNvPicPr>
              <a:picLocks noChangeAspect="1"/>
            </p:cNvPicPr>
            <p:nvPr/>
          </p:nvPicPr>
          <p:blipFill>
            <a:blip r:embed="rId4"/>
            <a:stretch>
              <a:fillRect/>
            </a:stretch>
          </p:blipFill>
          <p:spPr>
            <a:xfrm>
              <a:off x="6096000" y="1694624"/>
              <a:ext cx="5624900" cy="43001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544176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912-9335-4BB5-BBF2-F2899CB8D07C}"/>
              </a:ext>
            </a:extLst>
          </p:cNvPr>
          <p:cNvSpPr>
            <a:spLocks noGrp="1"/>
          </p:cNvSpPr>
          <p:nvPr>
            <p:ph type="title"/>
          </p:nvPr>
        </p:nvSpPr>
        <p:spPr/>
        <p:txBody>
          <a:bodyPr/>
          <a:lstStyle/>
          <a:p>
            <a:r>
              <a:rPr lang="en-US" dirty="0"/>
              <a:t>Generate a Student Data File</a:t>
            </a:r>
          </a:p>
        </p:txBody>
      </p:sp>
      <p:grpSp>
        <p:nvGrpSpPr>
          <p:cNvPr id="8" name="Group 7" descr="Student Data File template with focus on Student Data file button and Output options.">
            <a:extLst>
              <a:ext uri="{FF2B5EF4-FFF2-40B4-BE49-F238E27FC236}">
                <a16:creationId xmlns:a16="http://schemas.microsoft.com/office/drawing/2014/main" id="{C70C9B29-A9E8-4E67-8012-0183F53010BB}"/>
              </a:ext>
            </a:extLst>
          </p:cNvPr>
          <p:cNvGrpSpPr/>
          <p:nvPr/>
        </p:nvGrpSpPr>
        <p:grpSpPr>
          <a:xfrm>
            <a:off x="202334" y="834012"/>
            <a:ext cx="9112487" cy="5452407"/>
            <a:chOff x="202334" y="834012"/>
            <a:chExt cx="9112487" cy="5452407"/>
          </a:xfrm>
        </p:grpSpPr>
        <p:grpSp>
          <p:nvGrpSpPr>
            <p:cNvPr id="3" name="Group 2">
              <a:extLst>
                <a:ext uri="{FF2B5EF4-FFF2-40B4-BE49-F238E27FC236}">
                  <a16:creationId xmlns:a16="http://schemas.microsoft.com/office/drawing/2014/main" id="{66EEBA31-4194-41EE-9A01-66097244A82B}"/>
                </a:ext>
              </a:extLst>
            </p:cNvPr>
            <p:cNvGrpSpPr/>
            <p:nvPr/>
          </p:nvGrpSpPr>
          <p:grpSpPr>
            <a:xfrm>
              <a:off x="202334" y="834012"/>
              <a:ext cx="9112487" cy="5052568"/>
              <a:chOff x="202334" y="834012"/>
              <a:chExt cx="9112487" cy="5052568"/>
            </a:xfrm>
          </p:grpSpPr>
          <p:pic>
            <p:nvPicPr>
              <p:cNvPr id="10" name="Picture 9">
                <a:extLst>
                  <a:ext uri="{FF2B5EF4-FFF2-40B4-BE49-F238E27FC236}">
                    <a16:creationId xmlns:a16="http://schemas.microsoft.com/office/drawing/2014/main" id="{BB77DFB9-76D5-49C5-8408-45F983D2FF47}"/>
                  </a:ext>
                </a:extLst>
              </p:cNvPr>
              <p:cNvPicPr>
                <a:picLocks noChangeAspect="1"/>
              </p:cNvPicPr>
              <p:nvPr/>
            </p:nvPicPr>
            <p:blipFill>
              <a:blip r:embed="rId3"/>
              <a:stretch>
                <a:fillRect/>
              </a:stretch>
            </p:blipFill>
            <p:spPr>
              <a:xfrm>
                <a:off x="213114" y="834012"/>
                <a:ext cx="9101707" cy="505256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F808F15-6593-457F-9F3B-092BA4D7E797}"/>
                  </a:ext>
                </a:extLst>
              </p:cNvPr>
              <p:cNvPicPr>
                <a:picLocks noChangeAspect="1"/>
              </p:cNvPicPr>
              <p:nvPr/>
            </p:nvPicPr>
            <p:blipFill>
              <a:blip r:embed="rId4"/>
              <a:stretch>
                <a:fillRect/>
              </a:stretch>
            </p:blipFill>
            <p:spPr>
              <a:xfrm>
                <a:off x="285462" y="1178219"/>
                <a:ext cx="2419219" cy="1947869"/>
              </a:xfrm>
              <a:prstGeom prst="rect">
                <a:avLst/>
              </a:prstGeom>
            </p:spPr>
          </p:pic>
          <p:sp>
            <p:nvSpPr>
              <p:cNvPr id="12" name="Oval 11">
                <a:extLst>
                  <a:ext uri="{FF2B5EF4-FFF2-40B4-BE49-F238E27FC236}">
                    <a16:creationId xmlns:a16="http://schemas.microsoft.com/office/drawing/2014/main" id="{E92A70F6-C7BC-4291-AA5B-DF7126BC5A37}"/>
                  </a:ext>
                </a:extLst>
              </p:cNvPr>
              <p:cNvSpPr/>
              <p:nvPr/>
            </p:nvSpPr>
            <p:spPr>
              <a:xfrm rot="16200000">
                <a:off x="1787024" y="889401"/>
                <a:ext cx="305373" cy="105888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11" name="Oval 10">
                <a:extLst>
                  <a:ext uri="{FF2B5EF4-FFF2-40B4-BE49-F238E27FC236}">
                    <a16:creationId xmlns:a16="http://schemas.microsoft.com/office/drawing/2014/main" id="{D814920C-C488-4596-9D74-8E0D7E4DA52B}"/>
                  </a:ext>
                </a:extLst>
              </p:cNvPr>
              <p:cNvSpPr/>
              <p:nvPr/>
            </p:nvSpPr>
            <p:spPr>
              <a:xfrm rot="16200000">
                <a:off x="1024679" y="1120754"/>
                <a:ext cx="947027" cy="259171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grpSp>
        <p:pic>
          <p:nvPicPr>
            <p:cNvPr id="13" name="Graphic 12" descr="Cursor with solid fill">
              <a:extLst>
                <a:ext uri="{FF2B5EF4-FFF2-40B4-BE49-F238E27FC236}">
                  <a16:creationId xmlns:a16="http://schemas.microsoft.com/office/drawing/2014/main" id="{B9E1AE7D-583A-4D67-8754-9BBE506DF6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8095" y="5572022"/>
              <a:ext cx="701615" cy="714397"/>
            </a:xfrm>
            <a:prstGeom prst="rect">
              <a:avLst/>
            </a:prstGeom>
          </p:spPr>
        </p:pic>
      </p:grpSp>
      <p:grpSp>
        <p:nvGrpSpPr>
          <p:cNvPr id="6" name="Group 5" descr="An Excel doc showing a sample of a Student Data file.&#10;">
            <a:extLst>
              <a:ext uri="{FF2B5EF4-FFF2-40B4-BE49-F238E27FC236}">
                <a16:creationId xmlns:a16="http://schemas.microsoft.com/office/drawing/2014/main" id="{039C11F7-42F3-4B6F-9396-CC67F44EAD26}"/>
              </a:ext>
            </a:extLst>
          </p:cNvPr>
          <p:cNvGrpSpPr/>
          <p:nvPr/>
        </p:nvGrpSpPr>
        <p:grpSpPr>
          <a:xfrm>
            <a:off x="2459742" y="2936101"/>
            <a:ext cx="9519144" cy="2126222"/>
            <a:chOff x="2387394" y="2831485"/>
            <a:chExt cx="9519144" cy="2126222"/>
          </a:xfrm>
        </p:grpSpPr>
        <p:sp>
          <p:nvSpPr>
            <p:cNvPr id="7" name="Rectangle: Rounded Corners 6">
              <a:extLst>
                <a:ext uri="{FF2B5EF4-FFF2-40B4-BE49-F238E27FC236}">
                  <a16:creationId xmlns:a16="http://schemas.microsoft.com/office/drawing/2014/main" id="{0F4C6B61-81DA-4AAD-8347-6EB5221AC0B7}"/>
                </a:ext>
              </a:extLst>
            </p:cNvPr>
            <p:cNvSpPr/>
            <p:nvPr/>
          </p:nvSpPr>
          <p:spPr>
            <a:xfrm>
              <a:off x="9476175" y="2831485"/>
              <a:ext cx="2339928" cy="949796"/>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Student Data 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Excel Worksheet</a:t>
              </a:r>
            </a:p>
          </p:txBody>
        </p:sp>
        <p:pic>
          <p:nvPicPr>
            <p:cNvPr id="5" name="Picture 4">
              <a:extLst>
                <a:ext uri="{FF2B5EF4-FFF2-40B4-BE49-F238E27FC236}">
                  <a16:creationId xmlns:a16="http://schemas.microsoft.com/office/drawing/2014/main" id="{DBDB81B2-95E1-4220-A9E7-1190B296962D}"/>
                </a:ext>
              </a:extLst>
            </p:cNvPr>
            <p:cNvPicPr>
              <a:picLocks noChangeAspect="1"/>
            </p:cNvPicPr>
            <p:nvPr/>
          </p:nvPicPr>
          <p:blipFill>
            <a:blip r:embed="rId7"/>
            <a:stretch>
              <a:fillRect/>
            </a:stretch>
          </p:blipFill>
          <p:spPr>
            <a:xfrm>
              <a:off x="2387394" y="3873970"/>
              <a:ext cx="9519144" cy="1083737"/>
            </a:xfrm>
            <a:prstGeom prst="rect">
              <a:avLst/>
            </a:prstGeom>
          </p:spPr>
        </p:pic>
      </p:grpSp>
      <p:sp>
        <p:nvSpPr>
          <p:cNvPr id="4" name="Slide Number Placeholder 3">
            <a:extLst>
              <a:ext uri="{FF2B5EF4-FFF2-40B4-BE49-F238E27FC236}">
                <a16:creationId xmlns:a16="http://schemas.microsoft.com/office/drawing/2014/main" id="{957DB5AE-4BC5-4F50-A485-2D80683B70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40575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4E7F-98D3-4DB9-9557-F162484EDE36}"/>
              </a:ext>
            </a:extLst>
          </p:cNvPr>
          <p:cNvSpPr>
            <a:spLocks noGrp="1"/>
          </p:cNvSpPr>
          <p:nvPr>
            <p:ph type="title"/>
          </p:nvPr>
        </p:nvSpPr>
        <p:spPr/>
        <p:txBody>
          <a:bodyPr/>
          <a:lstStyle/>
          <a:p>
            <a:r>
              <a:rPr lang="en-US" dirty="0"/>
              <a:t>Generating ISRs and Student Data Files</a:t>
            </a:r>
          </a:p>
        </p:txBody>
      </p:sp>
      <p:grpSp>
        <p:nvGrpSpPr>
          <p:cNvPr id="3" name="Group 2" descr="Options for generating ISRs in bulk.&#10;">
            <a:extLst>
              <a:ext uri="{FF2B5EF4-FFF2-40B4-BE49-F238E27FC236}">
                <a16:creationId xmlns:a16="http://schemas.microsoft.com/office/drawing/2014/main" id="{6248A6F9-3249-4F6A-ADE0-71E2FA5F283D}"/>
              </a:ext>
            </a:extLst>
          </p:cNvPr>
          <p:cNvGrpSpPr/>
          <p:nvPr/>
        </p:nvGrpSpPr>
        <p:grpSpPr>
          <a:xfrm>
            <a:off x="687879" y="1007918"/>
            <a:ext cx="5246452" cy="3970177"/>
            <a:chOff x="687879" y="1007918"/>
            <a:chExt cx="5246452" cy="3970177"/>
          </a:xfrm>
        </p:grpSpPr>
        <p:sp>
          <p:nvSpPr>
            <p:cNvPr id="5" name="Rectangle: Rounded Corners 4">
              <a:extLst>
                <a:ext uri="{FF2B5EF4-FFF2-40B4-BE49-F238E27FC236}">
                  <a16:creationId xmlns:a16="http://schemas.microsoft.com/office/drawing/2014/main" id="{9285B9E2-F59C-40B7-AB56-2BAB3480E0D2}"/>
                </a:ext>
              </a:extLst>
            </p:cNvPr>
            <p:cNvSpPr/>
            <p:nvPr/>
          </p:nvSpPr>
          <p:spPr>
            <a:xfrm>
              <a:off x="687879"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 single subject;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Up to 3 schools for district-level users</a:t>
              </a:r>
            </a:p>
          </p:txBody>
        </p:sp>
        <p:sp>
          <p:nvSpPr>
            <p:cNvPr id="7" name="Rectangle: Rounded Corners 6">
              <a:extLst>
                <a:ext uri="{FF2B5EF4-FFF2-40B4-BE49-F238E27FC236}">
                  <a16:creationId xmlns:a16="http://schemas.microsoft.com/office/drawing/2014/main" id="{1C82C401-CC23-4C5B-9ECD-4705126540DD}"/>
                </a:ext>
              </a:extLst>
            </p:cNvPr>
            <p:cNvSpPr/>
            <p:nvPr/>
          </p:nvSpPr>
          <p:spPr>
            <a:xfrm>
              <a:off x="1662545" y="1007918"/>
              <a:ext cx="3366655" cy="518012"/>
            </a:xfrm>
            <a:prstGeom prst="round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ISRs</a:t>
              </a:r>
            </a:p>
          </p:txBody>
        </p:sp>
      </p:grpSp>
      <p:grpSp>
        <p:nvGrpSpPr>
          <p:cNvPr id="9" name="Group 8" descr="The options for generating large volume Student Data Files.">
            <a:extLst>
              <a:ext uri="{FF2B5EF4-FFF2-40B4-BE49-F238E27FC236}">
                <a16:creationId xmlns:a16="http://schemas.microsoft.com/office/drawing/2014/main" id="{3CAF2166-8ACC-4B1A-8724-00F4C6740540}"/>
              </a:ext>
            </a:extLst>
          </p:cNvPr>
          <p:cNvGrpSpPr/>
          <p:nvPr/>
        </p:nvGrpSpPr>
        <p:grpSpPr>
          <a:xfrm>
            <a:off x="6549308" y="1007918"/>
            <a:ext cx="5246452" cy="3970177"/>
            <a:chOff x="6549308" y="1007918"/>
            <a:chExt cx="5246452" cy="3970177"/>
          </a:xfrm>
        </p:grpSpPr>
        <p:sp>
          <p:nvSpPr>
            <p:cNvPr id="6" name="Rectangle: Rounded Corners 5" descr="Options for generating Student Data files in large volume.&#10;">
              <a:extLst>
                <a:ext uri="{FF2B5EF4-FFF2-40B4-BE49-F238E27FC236}">
                  <a16:creationId xmlns:a16="http://schemas.microsoft.com/office/drawing/2014/main" id="{854224B7-DD9A-4B6E-863B-6682981732A4}"/>
                </a:ext>
              </a:extLst>
            </p:cNvPr>
            <p:cNvSpPr/>
            <p:nvPr/>
          </p:nvSpPr>
          <p:spPr>
            <a:xfrm>
              <a:off x="6549308"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subjects;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Multiple schools in a district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Data file for each test or combined data file</a:t>
              </a:r>
            </a:p>
          </p:txBody>
        </p:sp>
        <p:sp>
          <p:nvSpPr>
            <p:cNvPr id="8" name="Rectangle: Rounded Corners 7">
              <a:extLst>
                <a:ext uri="{FF2B5EF4-FFF2-40B4-BE49-F238E27FC236}">
                  <a16:creationId xmlns:a16="http://schemas.microsoft.com/office/drawing/2014/main" id="{11F32E43-95BB-431E-A871-09848BFC90F2}"/>
                </a:ext>
              </a:extLst>
            </p:cNvPr>
            <p:cNvSpPr/>
            <p:nvPr/>
          </p:nvSpPr>
          <p:spPr>
            <a:xfrm>
              <a:off x="7322127" y="1007918"/>
              <a:ext cx="3650673" cy="518012"/>
            </a:xfrm>
            <a:prstGeom prst="round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Student Data Files</a:t>
              </a:r>
            </a:p>
          </p:txBody>
        </p:sp>
      </p:grpSp>
      <p:sp>
        <p:nvSpPr>
          <p:cNvPr id="4" name="Slide Number Placeholder 3">
            <a:extLst>
              <a:ext uri="{FF2B5EF4-FFF2-40B4-BE49-F238E27FC236}">
                <a16:creationId xmlns:a16="http://schemas.microsoft.com/office/drawing/2014/main" id="{607497D5-7EA4-411E-AF68-3E15A392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947078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Longitudinal Report</a:t>
            </a:r>
          </a:p>
        </p:txBody>
      </p:sp>
      <p:grpSp>
        <p:nvGrpSpPr>
          <p:cNvPr id="9" name="Group 8" descr="Build Longitudinal Report button.&#10;">
            <a:extLst>
              <a:ext uri="{FF2B5EF4-FFF2-40B4-BE49-F238E27FC236}">
                <a16:creationId xmlns:a16="http://schemas.microsoft.com/office/drawing/2014/main" id="{314A4C6E-0FF1-4341-BCF4-52C7F1F040CA}"/>
              </a:ext>
            </a:extLst>
          </p:cNvPr>
          <p:cNvGrpSpPr/>
          <p:nvPr/>
        </p:nvGrpSpPr>
        <p:grpSpPr>
          <a:xfrm>
            <a:off x="1160603" y="1061000"/>
            <a:ext cx="2749526" cy="532165"/>
            <a:chOff x="1160603" y="1061000"/>
            <a:chExt cx="2749526" cy="532165"/>
          </a:xfrm>
        </p:grpSpPr>
        <p:pic>
          <p:nvPicPr>
            <p:cNvPr id="6" name="Picture 5">
              <a:extLst>
                <a:ext uri="{FF2B5EF4-FFF2-40B4-BE49-F238E27FC236}">
                  <a16:creationId xmlns:a16="http://schemas.microsoft.com/office/drawing/2014/main" id="{2F626CC0-8B12-4566-ACED-7CC9D827DA5D}"/>
                </a:ext>
              </a:extLst>
            </p:cNvPr>
            <p:cNvPicPr>
              <a:picLocks noChangeAspect="1"/>
            </p:cNvPicPr>
            <p:nvPr/>
          </p:nvPicPr>
          <p:blipFill rotWithShape="1">
            <a:blip r:embed="rId3"/>
            <a:srcRect b="42166"/>
            <a:stretch/>
          </p:blipFill>
          <p:spPr>
            <a:xfrm>
              <a:off x="1160603" y="1061000"/>
              <a:ext cx="2744409" cy="526516"/>
            </a:xfrm>
            <a:prstGeom prst="rect">
              <a:avLst/>
            </a:prstGeom>
            <a:ln w="12700">
              <a:solidFill>
                <a:schemeClr val="bg1">
                  <a:lumMod val="75000"/>
                </a:schemeClr>
              </a:solidFill>
            </a:ln>
          </p:spPr>
        </p:pic>
        <p:sp>
          <p:nvSpPr>
            <p:cNvPr id="7" name="Oval 6">
              <a:extLst>
                <a:ext uri="{FF2B5EF4-FFF2-40B4-BE49-F238E27FC236}">
                  <a16:creationId xmlns:a16="http://schemas.microsoft.com/office/drawing/2014/main" id="{A55FBBAD-9A90-4CD8-B6E7-04391EB8AA09}"/>
                </a:ext>
              </a:extLst>
            </p:cNvPr>
            <p:cNvSpPr/>
            <p:nvPr/>
          </p:nvSpPr>
          <p:spPr>
            <a:xfrm>
              <a:off x="2474425" y="1199761"/>
              <a:ext cx="1435704" cy="3934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12" name="Group 11" descr="Progression Selection Tool.&#10;">
            <a:extLst>
              <a:ext uri="{FF2B5EF4-FFF2-40B4-BE49-F238E27FC236}">
                <a16:creationId xmlns:a16="http://schemas.microsoft.com/office/drawing/2014/main" id="{38BA4F2C-041D-4E95-9DD5-24C6D8C1C6EC}"/>
              </a:ext>
            </a:extLst>
          </p:cNvPr>
          <p:cNvGrpSpPr/>
          <p:nvPr/>
        </p:nvGrpSpPr>
        <p:grpSpPr>
          <a:xfrm>
            <a:off x="234819" y="1885415"/>
            <a:ext cx="5353050" cy="2200275"/>
            <a:chOff x="234819" y="1885415"/>
            <a:chExt cx="5353050" cy="2200275"/>
          </a:xfrm>
        </p:grpSpPr>
        <p:pic>
          <p:nvPicPr>
            <p:cNvPr id="4" name="Picture 3">
              <a:extLst>
                <a:ext uri="{FF2B5EF4-FFF2-40B4-BE49-F238E27FC236}">
                  <a16:creationId xmlns:a16="http://schemas.microsoft.com/office/drawing/2014/main" id="{798BB733-DFA8-41ED-A754-A4A6545A5C48}"/>
                </a:ext>
              </a:extLst>
            </p:cNvPr>
            <p:cNvPicPr>
              <a:picLocks noChangeAspect="1"/>
            </p:cNvPicPr>
            <p:nvPr/>
          </p:nvPicPr>
          <p:blipFill>
            <a:blip r:embed="rId4"/>
            <a:stretch>
              <a:fillRect/>
            </a:stretch>
          </p:blipFill>
          <p:spPr>
            <a:xfrm>
              <a:off x="234819" y="1885415"/>
              <a:ext cx="5353050" cy="2200275"/>
            </a:xfrm>
            <a:prstGeom prst="rect">
              <a:avLst/>
            </a:prstGeom>
          </p:spPr>
        </p:pic>
        <p:pic>
          <p:nvPicPr>
            <p:cNvPr id="14" name="Graphic 13" descr="Cursor with solid fill">
              <a:extLst>
                <a:ext uri="{FF2B5EF4-FFF2-40B4-BE49-F238E27FC236}">
                  <a16:creationId xmlns:a16="http://schemas.microsoft.com/office/drawing/2014/main" id="{5C08A9C0-3EC0-4401-8CB5-449894B360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7442" y="2626064"/>
              <a:ext cx="492138" cy="501104"/>
            </a:xfrm>
            <a:prstGeom prst="rect">
              <a:avLst/>
            </a:prstGeom>
          </p:spPr>
        </p:pic>
        <p:pic>
          <p:nvPicPr>
            <p:cNvPr id="15" name="Graphic 14" descr="Cursor with solid fill">
              <a:extLst>
                <a:ext uri="{FF2B5EF4-FFF2-40B4-BE49-F238E27FC236}">
                  <a16:creationId xmlns:a16="http://schemas.microsoft.com/office/drawing/2014/main" id="{446CB6EC-5919-4696-A603-DFF404118A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012" y="3429000"/>
              <a:ext cx="471828" cy="480424"/>
            </a:xfrm>
            <a:prstGeom prst="rect">
              <a:avLst/>
            </a:prstGeom>
          </p:spPr>
        </p:pic>
      </p:grpSp>
      <p:sp>
        <p:nvSpPr>
          <p:cNvPr id="8" name="Rectangle: Rounded Corners 7" descr="Progression drop-down options.">
            <a:extLst>
              <a:ext uri="{FF2B5EF4-FFF2-40B4-BE49-F238E27FC236}">
                <a16:creationId xmlns:a16="http://schemas.microsoft.com/office/drawing/2014/main" id="{6C858EFD-842D-4477-BB78-3BC631896786}"/>
              </a:ext>
            </a:extLst>
          </p:cNvPr>
          <p:cNvSpPr/>
          <p:nvPr/>
        </p:nvSpPr>
        <p:spPr>
          <a:xfrm>
            <a:off x="1160603" y="4435501"/>
            <a:ext cx="3501483" cy="1471961"/>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Drop-down options are:</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Summatives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Both</a:t>
            </a:r>
          </a:p>
        </p:txBody>
      </p:sp>
      <p:grpSp>
        <p:nvGrpSpPr>
          <p:cNvPr id="18" name="Group 17" descr="A sample Longitudinal Report with Progressions that include Fall and Spring administrations of the Grades 3-6 ELA tests.&#10;">
            <a:extLst>
              <a:ext uri="{FF2B5EF4-FFF2-40B4-BE49-F238E27FC236}">
                <a16:creationId xmlns:a16="http://schemas.microsoft.com/office/drawing/2014/main" id="{F08A336F-0E83-46B1-9F5E-6770B1BE6AD5}"/>
              </a:ext>
            </a:extLst>
          </p:cNvPr>
          <p:cNvGrpSpPr/>
          <p:nvPr/>
        </p:nvGrpSpPr>
        <p:grpSpPr>
          <a:xfrm>
            <a:off x="5190395" y="950537"/>
            <a:ext cx="6605364" cy="4089499"/>
            <a:chOff x="5190395" y="950537"/>
            <a:chExt cx="6605364" cy="4089499"/>
          </a:xfrm>
        </p:grpSpPr>
        <p:pic>
          <p:nvPicPr>
            <p:cNvPr id="10" name="Picture 9" descr="Teacher view: Longitudinal Report window: detailed report options page with the Progression drop-down list, the Generate Report button, and a table showing tests, test reasons, and students">
              <a:extLst>
                <a:ext uri="{FF2B5EF4-FFF2-40B4-BE49-F238E27FC236}">
                  <a16:creationId xmlns:a16="http://schemas.microsoft.com/office/drawing/2014/main" id="{B7ACB6B2-E772-4865-816E-90631ACFF05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96450" y="1000332"/>
              <a:ext cx="5999309" cy="4039704"/>
            </a:xfrm>
            <a:prstGeom prst="rect">
              <a:avLst/>
            </a:prstGeom>
            <a:noFill/>
            <a:ln w="9525">
              <a:solidFill>
                <a:schemeClr val="bg1">
                  <a:lumMod val="65000"/>
                  <a:lumOff val="0"/>
                </a:schemeClr>
              </a:solidFill>
              <a:round/>
              <a:headEnd/>
              <a:tailEnd/>
            </a:ln>
          </p:spPr>
        </p:pic>
        <p:sp>
          <p:nvSpPr>
            <p:cNvPr id="13" name="Arrow: Right 12">
              <a:extLst>
                <a:ext uri="{FF2B5EF4-FFF2-40B4-BE49-F238E27FC236}">
                  <a16:creationId xmlns:a16="http://schemas.microsoft.com/office/drawing/2014/main" id="{ACE4A447-FB7F-4F02-B5C6-931C21933DFA}"/>
                </a:ext>
              </a:extLst>
            </p:cNvPr>
            <p:cNvSpPr/>
            <p:nvPr/>
          </p:nvSpPr>
          <p:spPr>
            <a:xfrm>
              <a:off x="5190395" y="950537"/>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6" name="Graphic 15" descr="Cursor with solid fill">
              <a:extLst>
                <a:ext uri="{FF2B5EF4-FFF2-40B4-BE49-F238E27FC236}">
                  <a16:creationId xmlns:a16="http://schemas.microsoft.com/office/drawing/2014/main" id="{0E72FED6-72C5-4135-8535-A22F87BB1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4064" y="1409633"/>
              <a:ext cx="492138" cy="501104"/>
            </a:xfrm>
            <a:prstGeom prst="rect">
              <a:avLst/>
            </a:prstGeom>
          </p:spPr>
        </p:pic>
      </p:grpSp>
      <p:sp>
        <p:nvSpPr>
          <p:cNvPr id="11" name="Rectangle: Rounded Corners 10" descr="Only students highlighted in yellow on the report will appear on the Longitudinal Report.&#10;">
            <a:extLst>
              <a:ext uri="{FF2B5EF4-FFF2-40B4-BE49-F238E27FC236}">
                <a16:creationId xmlns:a16="http://schemas.microsoft.com/office/drawing/2014/main" id="{1B42657D-AE83-4862-9F66-A6BC5E40FF12}"/>
              </a:ext>
            </a:extLst>
          </p:cNvPr>
          <p:cNvSpPr/>
          <p:nvPr/>
        </p:nvSpPr>
        <p:spPr>
          <a:xfrm>
            <a:off x="6225749" y="5171481"/>
            <a:ext cx="5140712" cy="549709"/>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Only students highlighted in yellow will appear on the Longitudinal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151917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FFA073-2BC1-0125-789E-6566910EC2FE}"/>
              </a:ext>
            </a:extLst>
          </p:cNvPr>
          <p:cNvPicPr>
            <a:picLocks noChangeAspect="1"/>
          </p:cNvPicPr>
          <p:nvPr/>
        </p:nvPicPr>
        <p:blipFill rotWithShape="1">
          <a:blip r:embed="rId3"/>
          <a:srcRect l="634"/>
          <a:stretch/>
        </p:blipFill>
        <p:spPr>
          <a:xfrm>
            <a:off x="1119620" y="899019"/>
            <a:ext cx="9982747" cy="5059962"/>
          </a:xfrm>
          <a:prstGeom prst="rect">
            <a:avLst/>
          </a:prstGeom>
        </p:spPr>
      </p:pic>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rmAutofit/>
          </a:bodyPr>
          <a:lstStyle/>
          <a:p>
            <a:r>
              <a:rPr lang="en-US" sz="2400" dirty="0"/>
              <a:t>Longitudinal Report for Multiple Students, Multiple Test Types, &amp; Reporting Categories</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7" name="Oval 6">
            <a:extLst>
              <a:ext uri="{FF2B5EF4-FFF2-40B4-BE49-F238E27FC236}">
                <a16:creationId xmlns:a16="http://schemas.microsoft.com/office/drawing/2014/main" id="{C9938CD6-3E9A-40AA-5017-5F384ED09689}"/>
              </a:ext>
            </a:extLst>
          </p:cNvPr>
          <p:cNvSpPr/>
          <p:nvPr/>
        </p:nvSpPr>
        <p:spPr>
          <a:xfrm rot="16200000">
            <a:off x="2728670" y="2627067"/>
            <a:ext cx="248356" cy="30000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10" name="Oval 9">
            <a:extLst>
              <a:ext uri="{FF2B5EF4-FFF2-40B4-BE49-F238E27FC236}">
                <a16:creationId xmlns:a16="http://schemas.microsoft.com/office/drawing/2014/main" id="{6E9209BB-5F3B-E243-4CD9-0B88629D3F98}"/>
              </a:ext>
            </a:extLst>
          </p:cNvPr>
          <p:cNvSpPr/>
          <p:nvPr/>
        </p:nvSpPr>
        <p:spPr>
          <a:xfrm rot="16200000">
            <a:off x="1673159" y="1944089"/>
            <a:ext cx="248356" cy="30000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25128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90E721-1B75-DBA5-C2F0-0A7F1E3E2BA6}"/>
              </a:ext>
            </a:extLst>
          </p:cNvPr>
          <p:cNvPicPr>
            <a:picLocks noChangeAspect="1"/>
          </p:cNvPicPr>
          <p:nvPr/>
        </p:nvPicPr>
        <p:blipFill>
          <a:blip r:embed="rId3"/>
          <a:stretch>
            <a:fillRect/>
          </a:stretch>
        </p:blipFill>
        <p:spPr>
          <a:xfrm>
            <a:off x="554526" y="816571"/>
            <a:ext cx="10368248" cy="5224858"/>
          </a:xfrm>
          <a:prstGeom prst="rect">
            <a:avLst/>
          </a:prstGeom>
        </p:spPr>
      </p:pic>
      <p:sp>
        <p:nvSpPr>
          <p:cNvPr id="3" name="Title 2" descr="A Longitudinal Report for an individual student showing two opportunities on the Grade 3 Mathematics test.&#10;">
            <a:extLst>
              <a:ext uri="{FF2B5EF4-FFF2-40B4-BE49-F238E27FC236}">
                <a16:creationId xmlns:a16="http://schemas.microsoft.com/office/drawing/2014/main" id="{9A58BE10-D32F-48AE-9E43-A9F1D2EF8373}"/>
              </a:ext>
            </a:extLst>
          </p:cNvPr>
          <p:cNvSpPr>
            <a:spLocks noGrp="1"/>
          </p:cNvSpPr>
          <p:nvPr>
            <p:ph type="title" idx="4294967295"/>
          </p:nvPr>
        </p:nvSpPr>
        <p:spPr>
          <a:xfrm>
            <a:off x="230549" y="69630"/>
            <a:ext cx="11016200" cy="518012"/>
          </a:xfrm>
        </p:spPr>
        <p:txBody>
          <a:bodyPr/>
          <a:lstStyle/>
          <a:p>
            <a:r>
              <a:rPr lang="en-US" dirty="0"/>
              <a:t>The Longitudinal Report—Scores Over Time</a:t>
            </a:r>
          </a:p>
        </p:txBody>
      </p:sp>
      <p:sp>
        <p:nvSpPr>
          <p:cNvPr id="16" name="Oval 15">
            <a:extLst>
              <a:ext uri="{FF2B5EF4-FFF2-40B4-BE49-F238E27FC236}">
                <a16:creationId xmlns:a16="http://schemas.microsoft.com/office/drawing/2014/main" id="{9C18D377-ECB0-448E-BA37-1313793EDC0A}"/>
              </a:ext>
              <a:ext uri="{C183D7F6-B498-43B3-948B-1728B52AA6E4}">
                <adec:decorative xmlns:adec="http://schemas.microsoft.com/office/drawing/2017/decorative" val="1"/>
              </a:ext>
            </a:extLst>
          </p:cNvPr>
          <p:cNvSpPr/>
          <p:nvPr/>
        </p:nvSpPr>
        <p:spPr>
          <a:xfrm rot="16200000">
            <a:off x="1690306" y="1118409"/>
            <a:ext cx="326651" cy="1168809"/>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2" name="Slide Number Placeholder 1">
            <a:extLst>
              <a:ext uri="{FF2B5EF4-FFF2-40B4-BE49-F238E27FC236}">
                <a16:creationId xmlns:a16="http://schemas.microsoft.com/office/drawing/2014/main" id="{A36BE98D-828F-4B3B-A3E4-16E7186EB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589528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14A55-D9AB-478D-B064-F6C7E352C659}"/>
              </a:ext>
            </a:extLst>
          </p:cNvPr>
          <p:cNvSpPr>
            <a:spLocks noGrp="1"/>
          </p:cNvSpPr>
          <p:nvPr>
            <p:ph type="title" idx="4294967295"/>
          </p:nvPr>
        </p:nvSpPr>
        <p:spPr>
          <a:xfrm>
            <a:off x="384204" y="9813"/>
            <a:ext cx="11016200" cy="518012"/>
          </a:xfrm>
        </p:spPr>
        <p:txBody>
          <a:bodyPr/>
          <a:lstStyle/>
          <a:p>
            <a:r>
              <a:rPr lang="en-US" dirty="0"/>
              <a:t>The Longitudinal Report—Performance Over Time</a:t>
            </a:r>
          </a:p>
        </p:txBody>
      </p:sp>
      <p:pic>
        <p:nvPicPr>
          <p:cNvPr id="5" name="Picture 4" descr="Graphical user interface, text, application&#10;&#10;Description automatically generated">
            <a:extLst>
              <a:ext uri="{FF2B5EF4-FFF2-40B4-BE49-F238E27FC236}">
                <a16:creationId xmlns:a16="http://schemas.microsoft.com/office/drawing/2014/main" id="{56B85018-D434-4518-A490-9F71EFA7B105}"/>
              </a:ext>
            </a:extLst>
          </p:cNvPr>
          <p:cNvPicPr>
            <a:picLocks noChangeAspect="1"/>
          </p:cNvPicPr>
          <p:nvPr/>
        </p:nvPicPr>
        <p:blipFill rotWithShape="1">
          <a:blip r:embed="rId3">
            <a:extLst>
              <a:ext uri="{28A0092B-C50C-407E-A947-70E740481C1C}">
                <a14:useLocalDpi xmlns:a14="http://schemas.microsoft.com/office/drawing/2010/main" val="0"/>
              </a:ext>
            </a:extLst>
          </a:blip>
          <a:srcRect b="30148"/>
          <a:stretch/>
        </p:blipFill>
        <p:spPr>
          <a:xfrm>
            <a:off x="384204" y="839630"/>
            <a:ext cx="8686800" cy="3226231"/>
          </a:xfrm>
          <a:prstGeom prst="rect">
            <a:avLst/>
          </a:prstGeom>
        </p:spPr>
      </p:pic>
      <p:pic>
        <p:nvPicPr>
          <p:cNvPr id="6" name="Picture 5" descr="Performance graph">
            <a:extLst>
              <a:ext uri="{FF2B5EF4-FFF2-40B4-BE49-F238E27FC236}">
                <a16:creationId xmlns:a16="http://schemas.microsoft.com/office/drawing/2014/main" id="{61F3FEDC-E6FB-4CC2-B1CD-DA0B28C91CC5}"/>
              </a:ext>
            </a:extLst>
          </p:cNvPr>
          <p:cNvPicPr>
            <a:picLocks noChangeAspect="1"/>
          </p:cNvPicPr>
          <p:nvPr/>
        </p:nvPicPr>
        <p:blipFill>
          <a:blip r:embed="rId4"/>
          <a:stretch>
            <a:fillRect/>
          </a:stretch>
        </p:blipFill>
        <p:spPr>
          <a:xfrm>
            <a:off x="455410" y="1496760"/>
            <a:ext cx="2533650" cy="2697111"/>
          </a:xfrm>
          <a:prstGeom prst="rect">
            <a:avLst/>
          </a:prstGeom>
        </p:spPr>
      </p:pic>
      <p:cxnSp>
        <p:nvCxnSpPr>
          <p:cNvPr id="4" name="Straight Connector 3">
            <a:extLst>
              <a:ext uri="{FF2B5EF4-FFF2-40B4-BE49-F238E27FC236}">
                <a16:creationId xmlns:a16="http://schemas.microsoft.com/office/drawing/2014/main" id="{BE4C0D00-2AC6-42E2-B6E6-FEE027F287BB}"/>
              </a:ext>
              <a:ext uri="{C183D7F6-B498-43B3-948B-1728B52AA6E4}">
                <adec:decorative xmlns:adec="http://schemas.microsoft.com/office/drawing/2017/decorative" val="1"/>
              </a:ext>
            </a:extLst>
          </p:cNvPr>
          <p:cNvCxnSpPr>
            <a:cxnSpLocks/>
          </p:cNvCxnSpPr>
          <p:nvPr/>
        </p:nvCxnSpPr>
        <p:spPr>
          <a:xfrm>
            <a:off x="384776" y="4005729"/>
            <a:ext cx="0" cy="2133600"/>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079DA8-59A8-4B3A-9275-D8216211BAA1}"/>
              </a:ext>
              <a:ext uri="{C183D7F6-B498-43B3-948B-1728B52AA6E4}">
                <adec:decorative xmlns:adec="http://schemas.microsoft.com/office/drawing/2017/decorative" val="1"/>
              </a:ext>
            </a:extLst>
          </p:cNvPr>
          <p:cNvCxnSpPr>
            <a:cxnSpLocks/>
          </p:cNvCxnSpPr>
          <p:nvPr/>
        </p:nvCxnSpPr>
        <p:spPr>
          <a:xfrm>
            <a:off x="9046922" y="3994578"/>
            <a:ext cx="0" cy="2133600"/>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E0E5E6-B876-4DE3-9C77-0AD03D9D855F}"/>
              </a:ext>
              <a:ext uri="{C183D7F6-B498-43B3-948B-1728B52AA6E4}">
                <adec:decorative xmlns:adec="http://schemas.microsoft.com/office/drawing/2017/decorative" val="1"/>
              </a:ext>
            </a:extLst>
          </p:cNvPr>
          <p:cNvCxnSpPr>
            <a:cxnSpLocks/>
          </p:cNvCxnSpPr>
          <p:nvPr/>
        </p:nvCxnSpPr>
        <p:spPr>
          <a:xfrm flipV="1">
            <a:off x="403929" y="6131741"/>
            <a:ext cx="8644773" cy="8363"/>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graphicFrame>
        <p:nvGraphicFramePr>
          <p:cNvPr id="18" name="Table 4">
            <a:extLst>
              <a:ext uri="{FF2B5EF4-FFF2-40B4-BE49-F238E27FC236}">
                <a16:creationId xmlns:a16="http://schemas.microsoft.com/office/drawing/2014/main" id="{C539EBD5-8499-49BD-927A-806A28460D6C}"/>
              </a:ext>
            </a:extLst>
          </p:cNvPr>
          <p:cNvGraphicFramePr>
            <a:graphicFrameLocks noGrp="1"/>
          </p:cNvGraphicFramePr>
          <p:nvPr/>
        </p:nvGraphicFramePr>
        <p:xfrm>
          <a:off x="467133" y="4386880"/>
          <a:ext cx="6860790" cy="1504328"/>
        </p:xfrm>
        <a:graphic>
          <a:graphicData uri="http://schemas.openxmlformats.org/drawingml/2006/table">
            <a:tbl>
              <a:tblPr firstRow="1" bandRow="1"/>
              <a:tblGrid>
                <a:gridCol w="791586">
                  <a:extLst>
                    <a:ext uri="{9D8B030D-6E8A-4147-A177-3AD203B41FA5}">
                      <a16:colId xmlns:a16="http://schemas.microsoft.com/office/drawing/2014/main" val="1356888991"/>
                    </a:ext>
                  </a:extLst>
                </a:gridCol>
                <a:gridCol w="1366576">
                  <a:extLst>
                    <a:ext uri="{9D8B030D-6E8A-4147-A177-3AD203B41FA5}">
                      <a16:colId xmlns:a16="http://schemas.microsoft.com/office/drawing/2014/main" val="311589126"/>
                    </a:ext>
                  </a:extLst>
                </a:gridCol>
                <a:gridCol w="1554957">
                  <a:extLst>
                    <a:ext uri="{9D8B030D-6E8A-4147-A177-3AD203B41FA5}">
                      <a16:colId xmlns:a16="http://schemas.microsoft.com/office/drawing/2014/main" val="2943584046"/>
                    </a:ext>
                  </a:extLst>
                </a:gridCol>
                <a:gridCol w="245971">
                  <a:extLst>
                    <a:ext uri="{9D8B030D-6E8A-4147-A177-3AD203B41FA5}">
                      <a16:colId xmlns:a16="http://schemas.microsoft.com/office/drawing/2014/main" val="4074766464"/>
                    </a:ext>
                  </a:extLst>
                </a:gridCol>
                <a:gridCol w="949955">
                  <a:extLst>
                    <a:ext uri="{9D8B030D-6E8A-4147-A177-3AD203B41FA5}">
                      <a16:colId xmlns:a16="http://schemas.microsoft.com/office/drawing/2014/main" val="179567958"/>
                    </a:ext>
                  </a:extLst>
                </a:gridCol>
                <a:gridCol w="1951745">
                  <a:extLst>
                    <a:ext uri="{9D8B030D-6E8A-4147-A177-3AD203B41FA5}">
                      <a16:colId xmlns:a16="http://schemas.microsoft.com/office/drawing/2014/main" val="151892557"/>
                    </a:ext>
                  </a:extLst>
                </a:gridCol>
              </a:tblGrid>
              <a:tr h="250095">
                <a:tc>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dirty="0">
                          <a:solidFill>
                            <a:schemeClr val="tx1"/>
                          </a:solidFill>
                        </a:rPr>
                        <a:t>Date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b="1" dirty="0">
                          <a:solidFill>
                            <a:schemeClr val="tx1"/>
                          </a:solidFill>
                        </a:rPr>
                        <a:t>Assessment Name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dirty="0">
                          <a:solidFill>
                            <a:schemeClr val="tx1"/>
                          </a:solidFill>
                        </a:rPr>
                        <a:t>Test Administration</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rowSpan="4">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r>
                        <a:rPr lang="en-US" sz="1000" dirty="0">
                          <a:solidFill>
                            <a:schemeClr val="tx2"/>
                          </a:solidFill>
                        </a:rPr>
                        <a:t>Overall</a:t>
                      </a:r>
                    </a:p>
                  </a:txBody>
                  <a:tcPr vert="vert">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gridSpan="2">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b="1" dirty="0">
                          <a:solidFill>
                            <a:schemeClr val="tx1"/>
                          </a:solidFill>
                        </a:rPr>
                        <a:t>Overall</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FED"/>
                    </a:solidFill>
                  </a:tcPr>
                </a:tc>
                <a:tc h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293081"/>
                  </a:ext>
                </a:extLst>
              </a:tr>
              <a:tr h="317684">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endParaRPr lang="en-US"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endParaRPr lang="en-US"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endParaRPr lang="en-US"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200" dirty="0"/>
                        <a:t>Score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200" dirty="0"/>
                        <a:t>Performance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2284205732"/>
                  </a:ext>
                </a:extLst>
              </a:tr>
              <a:tr h="376568">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4/01/2023</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Grade 3 Mathematics</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Spring 2023 Opportunity 1</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1276</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Did Not Meet Grade Level</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88810173"/>
                  </a:ext>
                </a:extLst>
              </a:tr>
              <a:tr h="450053">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4/20/2023</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Grade 3 Mathematics</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Spring 2023 Opportunity 2</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US" sz="1000" dirty="0">
                        <a:solidFill>
                          <a:schemeClr val="tx2"/>
                        </a:solidFill>
                      </a:endParaRPr>
                    </a:p>
                  </a:txBody>
                  <a:tcPr vert="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1475</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Did Not Meet Grade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2926609857"/>
                  </a:ext>
                </a:extLst>
              </a:tr>
            </a:tbl>
          </a:graphicData>
        </a:graphic>
      </p:graphicFrame>
      <p:sp>
        <p:nvSpPr>
          <p:cNvPr id="23" name="Arrow: Right 22">
            <a:extLst>
              <a:ext uri="{FF2B5EF4-FFF2-40B4-BE49-F238E27FC236}">
                <a16:creationId xmlns:a16="http://schemas.microsoft.com/office/drawing/2014/main" id="{B774F97E-D82C-4C87-9B6A-125BC1C69E2F}"/>
              </a:ext>
              <a:ext uri="{C183D7F6-B498-43B3-948B-1728B52AA6E4}">
                <adec:decorative xmlns:adec="http://schemas.microsoft.com/office/drawing/2017/decorative" val="1"/>
              </a:ext>
            </a:extLst>
          </p:cNvPr>
          <p:cNvSpPr/>
          <p:nvPr/>
        </p:nvSpPr>
        <p:spPr>
          <a:xfrm rot="5400000">
            <a:off x="7786760" y="655862"/>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0" name="Picture 19" descr="Graphical user interface, application&#10;&#10;Description automatically generated">
            <a:extLst>
              <a:ext uri="{FF2B5EF4-FFF2-40B4-BE49-F238E27FC236}">
                <a16:creationId xmlns:a16="http://schemas.microsoft.com/office/drawing/2014/main" id="{32B41C8D-57EC-45B3-A5A4-90E1B9FC4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061" y="1451871"/>
            <a:ext cx="2494991" cy="2259955"/>
          </a:xfrm>
          <a:prstGeom prst="rect">
            <a:avLst/>
          </a:prstGeom>
        </p:spPr>
      </p:pic>
      <p:pic>
        <p:nvPicPr>
          <p:cNvPr id="13" name="Graphic 12">
            <a:extLst>
              <a:ext uri="{FF2B5EF4-FFF2-40B4-BE49-F238E27FC236}">
                <a16:creationId xmlns:a16="http://schemas.microsoft.com/office/drawing/2014/main" id="{9862B6BA-5E96-4475-98A3-B7DE6DB0F6F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9642" y="3295407"/>
            <a:ext cx="471828" cy="480424"/>
          </a:xfrm>
          <a:prstGeom prst="rect">
            <a:avLst/>
          </a:prstGeom>
        </p:spPr>
      </p:pic>
      <p:sp>
        <p:nvSpPr>
          <p:cNvPr id="25" name="Rectangle: Rounded Corners 24">
            <a:extLst>
              <a:ext uri="{FF2B5EF4-FFF2-40B4-BE49-F238E27FC236}">
                <a16:creationId xmlns:a16="http://schemas.microsoft.com/office/drawing/2014/main" id="{D8F17A36-D905-4263-AC3D-351B50EC8219}"/>
              </a:ext>
              <a:ext uri="{C183D7F6-B498-43B3-948B-1728B52AA6E4}">
                <adec:decorative xmlns:adec="http://schemas.microsoft.com/office/drawing/2017/decorative" val="1"/>
              </a:ext>
            </a:extLst>
          </p:cNvPr>
          <p:cNvSpPr/>
          <p:nvPr/>
        </p:nvSpPr>
        <p:spPr>
          <a:xfrm>
            <a:off x="9249508" y="918828"/>
            <a:ext cx="2671145" cy="5140149"/>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School Year</a:t>
            </a:r>
            <a:r>
              <a:rPr kumimoji="0" lang="en-US" sz="16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By default, data are shown for all years. Selecting a date, such as “2020,” will filter the results for the 2020—2021 school year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Test Reason</a:t>
            </a:r>
            <a:r>
              <a:rPr kumimoji="0" lang="en-US" sz="16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Most helpful for numerous interim and benchmark tests that can be screened by category, omitting those you do not need to see. Test reasons for summative tests are determined by administration date, typically the end of the school year or the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Test Label</a:t>
            </a:r>
            <a:r>
              <a:rPr kumimoji="0" lang="en-US" sz="16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Deselect the names of the tests you don’t need to see.</a:t>
            </a:r>
          </a:p>
        </p:txBody>
      </p:sp>
      <p:sp>
        <p:nvSpPr>
          <p:cNvPr id="2" name="Slide Number Placeholder 1">
            <a:extLst>
              <a:ext uri="{FF2B5EF4-FFF2-40B4-BE49-F238E27FC236}">
                <a16:creationId xmlns:a16="http://schemas.microsoft.com/office/drawing/2014/main" id="{2412F72F-A039-465E-B589-E81C492A7B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89816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308C0C-370B-49CB-B74A-FAE30FCD6D33}"/>
              </a:ext>
            </a:extLst>
          </p:cNvPr>
          <p:cNvSpPr>
            <a:spLocks noGrp="1"/>
          </p:cNvSpPr>
          <p:nvPr>
            <p:ph type="title" idx="4294967295"/>
          </p:nvPr>
        </p:nvSpPr>
        <p:spPr>
          <a:xfrm>
            <a:off x="426232" y="75032"/>
            <a:ext cx="11016200" cy="518012"/>
          </a:xfrm>
        </p:spPr>
        <p:txBody>
          <a:bodyPr/>
          <a:lstStyle/>
          <a:p>
            <a:r>
              <a:rPr lang="en-US" dirty="0"/>
              <a:t>The Longitudinal Report—Progressions</a:t>
            </a:r>
          </a:p>
        </p:txBody>
      </p:sp>
      <p:pic>
        <p:nvPicPr>
          <p:cNvPr id="5" name="Picture 4" descr="Graphical user interface, text, application&#10;&#10;Description automatically generated">
            <a:extLst>
              <a:ext uri="{FF2B5EF4-FFF2-40B4-BE49-F238E27FC236}">
                <a16:creationId xmlns:a16="http://schemas.microsoft.com/office/drawing/2014/main" id="{56B85018-D434-4518-A490-9F71EFA7B105}"/>
              </a:ext>
            </a:extLst>
          </p:cNvPr>
          <p:cNvPicPr>
            <a:picLocks noChangeAspect="1"/>
          </p:cNvPicPr>
          <p:nvPr/>
        </p:nvPicPr>
        <p:blipFill rotWithShape="1">
          <a:blip r:embed="rId3">
            <a:extLst>
              <a:ext uri="{28A0092B-C50C-407E-A947-70E740481C1C}">
                <a14:useLocalDpi xmlns:a14="http://schemas.microsoft.com/office/drawing/2010/main" val="0"/>
              </a:ext>
            </a:extLst>
          </a:blip>
          <a:srcRect b="30148"/>
          <a:stretch/>
        </p:blipFill>
        <p:spPr>
          <a:xfrm>
            <a:off x="1483965" y="923738"/>
            <a:ext cx="8686800" cy="3226231"/>
          </a:xfrm>
          <a:prstGeom prst="rect">
            <a:avLst/>
          </a:prstGeom>
        </p:spPr>
      </p:pic>
      <p:pic>
        <p:nvPicPr>
          <p:cNvPr id="6" name="Picture 5" descr="Performance table.">
            <a:extLst>
              <a:ext uri="{FF2B5EF4-FFF2-40B4-BE49-F238E27FC236}">
                <a16:creationId xmlns:a16="http://schemas.microsoft.com/office/drawing/2014/main" id="{61F3FEDC-E6FB-4CC2-B1CD-DA0B28C91CC5}"/>
              </a:ext>
            </a:extLst>
          </p:cNvPr>
          <p:cNvPicPr>
            <a:picLocks noChangeAspect="1"/>
          </p:cNvPicPr>
          <p:nvPr/>
        </p:nvPicPr>
        <p:blipFill>
          <a:blip r:embed="rId4"/>
          <a:stretch>
            <a:fillRect/>
          </a:stretch>
        </p:blipFill>
        <p:spPr>
          <a:xfrm>
            <a:off x="1592873" y="1543050"/>
            <a:ext cx="2533650" cy="2697111"/>
          </a:xfrm>
          <a:prstGeom prst="rect">
            <a:avLst/>
          </a:prstGeom>
        </p:spPr>
      </p:pic>
      <p:cxnSp>
        <p:nvCxnSpPr>
          <p:cNvPr id="4" name="Straight Connector 3">
            <a:extLst>
              <a:ext uri="{FF2B5EF4-FFF2-40B4-BE49-F238E27FC236}">
                <a16:creationId xmlns:a16="http://schemas.microsoft.com/office/drawing/2014/main" id="{BE4C0D00-2AC6-42E2-B6E6-FEE027F287BB}"/>
              </a:ext>
              <a:ext uri="{C183D7F6-B498-43B3-948B-1728B52AA6E4}">
                <adec:decorative xmlns:adec="http://schemas.microsoft.com/office/drawing/2017/decorative" val="1"/>
              </a:ext>
            </a:extLst>
          </p:cNvPr>
          <p:cNvCxnSpPr>
            <a:cxnSpLocks/>
          </p:cNvCxnSpPr>
          <p:nvPr/>
        </p:nvCxnSpPr>
        <p:spPr>
          <a:xfrm>
            <a:off x="1495688" y="4009292"/>
            <a:ext cx="0" cy="2133600"/>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079DA8-59A8-4B3A-9275-D8216211BAA1}"/>
              </a:ext>
              <a:ext uri="{C183D7F6-B498-43B3-948B-1728B52AA6E4}">
                <adec:decorative xmlns:adec="http://schemas.microsoft.com/office/drawing/2017/decorative" val="1"/>
              </a:ext>
            </a:extLst>
          </p:cNvPr>
          <p:cNvCxnSpPr>
            <a:cxnSpLocks/>
          </p:cNvCxnSpPr>
          <p:nvPr/>
        </p:nvCxnSpPr>
        <p:spPr>
          <a:xfrm>
            <a:off x="10147319" y="4009292"/>
            <a:ext cx="0" cy="2133600"/>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E0E5E6-B876-4DE3-9C77-0AD03D9D855F}"/>
              </a:ext>
              <a:ext uri="{C183D7F6-B498-43B3-948B-1728B52AA6E4}">
                <adec:decorative xmlns:adec="http://schemas.microsoft.com/office/drawing/2017/decorative" val="1"/>
              </a:ext>
            </a:extLst>
          </p:cNvPr>
          <p:cNvCxnSpPr>
            <a:cxnSpLocks/>
          </p:cNvCxnSpPr>
          <p:nvPr/>
        </p:nvCxnSpPr>
        <p:spPr>
          <a:xfrm flipV="1">
            <a:off x="1495688" y="6119446"/>
            <a:ext cx="8644773" cy="8363"/>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graphicFrame>
        <p:nvGraphicFramePr>
          <p:cNvPr id="18" name="Table 4">
            <a:extLst>
              <a:ext uri="{FF2B5EF4-FFF2-40B4-BE49-F238E27FC236}">
                <a16:creationId xmlns:a16="http://schemas.microsoft.com/office/drawing/2014/main" id="{C539EBD5-8499-49BD-927A-806A28460D6C}"/>
              </a:ext>
            </a:extLst>
          </p:cNvPr>
          <p:cNvGraphicFramePr>
            <a:graphicFrameLocks noGrp="1"/>
          </p:cNvGraphicFramePr>
          <p:nvPr/>
        </p:nvGraphicFramePr>
        <p:xfrm>
          <a:off x="1592873" y="4382543"/>
          <a:ext cx="6860790" cy="1504328"/>
        </p:xfrm>
        <a:graphic>
          <a:graphicData uri="http://schemas.openxmlformats.org/drawingml/2006/table">
            <a:tbl>
              <a:tblPr firstRow="1" bandRow="1"/>
              <a:tblGrid>
                <a:gridCol w="791586">
                  <a:extLst>
                    <a:ext uri="{9D8B030D-6E8A-4147-A177-3AD203B41FA5}">
                      <a16:colId xmlns:a16="http://schemas.microsoft.com/office/drawing/2014/main" val="1356888991"/>
                    </a:ext>
                  </a:extLst>
                </a:gridCol>
                <a:gridCol w="1366576">
                  <a:extLst>
                    <a:ext uri="{9D8B030D-6E8A-4147-A177-3AD203B41FA5}">
                      <a16:colId xmlns:a16="http://schemas.microsoft.com/office/drawing/2014/main" val="311589126"/>
                    </a:ext>
                  </a:extLst>
                </a:gridCol>
                <a:gridCol w="1554957">
                  <a:extLst>
                    <a:ext uri="{9D8B030D-6E8A-4147-A177-3AD203B41FA5}">
                      <a16:colId xmlns:a16="http://schemas.microsoft.com/office/drawing/2014/main" val="2943584046"/>
                    </a:ext>
                  </a:extLst>
                </a:gridCol>
                <a:gridCol w="245971">
                  <a:extLst>
                    <a:ext uri="{9D8B030D-6E8A-4147-A177-3AD203B41FA5}">
                      <a16:colId xmlns:a16="http://schemas.microsoft.com/office/drawing/2014/main" val="4074766464"/>
                    </a:ext>
                  </a:extLst>
                </a:gridCol>
                <a:gridCol w="949955">
                  <a:extLst>
                    <a:ext uri="{9D8B030D-6E8A-4147-A177-3AD203B41FA5}">
                      <a16:colId xmlns:a16="http://schemas.microsoft.com/office/drawing/2014/main" val="179567958"/>
                    </a:ext>
                  </a:extLst>
                </a:gridCol>
                <a:gridCol w="1951745">
                  <a:extLst>
                    <a:ext uri="{9D8B030D-6E8A-4147-A177-3AD203B41FA5}">
                      <a16:colId xmlns:a16="http://schemas.microsoft.com/office/drawing/2014/main" val="151892557"/>
                    </a:ext>
                  </a:extLst>
                </a:gridCol>
              </a:tblGrid>
              <a:tr h="250095">
                <a:tc>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dirty="0">
                          <a:solidFill>
                            <a:schemeClr val="tx1"/>
                          </a:solidFill>
                        </a:rPr>
                        <a:t>Date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b="1" dirty="0">
                          <a:solidFill>
                            <a:schemeClr val="tx1"/>
                          </a:solidFill>
                        </a:rPr>
                        <a:t>Assessment Name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dirty="0">
                          <a:solidFill>
                            <a:schemeClr val="tx1"/>
                          </a:solidFill>
                        </a:rPr>
                        <a:t>Test Administration</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rowSpan="4">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r>
                        <a:rPr lang="en-US" sz="1000" dirty="0">
                          <a:solidFill>
                            <a:schemeClr val="tx2"/>
                          </a:solidFill>
                        </a:rPr>
                        <a:t>Overall</a:t>
                      </a:r>
                    </a:p>
                  </a:txBody>
                  <a:tcPr vert="vert">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gridSpan="2">
                  <a:txBody>
                    <a:bodyPr/>
                    <a:lstStyle>
                      <a:lvl1pPr marL="0" algn="l" defTabSz="685800" rtl="0" eaLnBrk="1" latinLnBrk="0" hangingPunct="1">
                        <a:defRPr sz="1600" b="1" kern="1200">
                          <a:solidFill>
                            <a:schemeClr val="lt1"/>
                          </a:solidFill>
                          <a:latin typeface="Calibri" panose="020F0502020204030204"/>
                        </a:defRPr>
                      </a:lvl1pPr>
                      <a:lvl2pPr marL="0" algn="l" defTabSz="685800" rtl="0" eaLnBrk="1" latinLnBrk="0" hangingPunct="1">
                        <a:defRPr sz="1600" b="1" kern="1200">
                          <a:solidFill>
                            <a:schemeClr val="lt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b="1" kern="1200">
                          <a:solidFill>
                            <a:schemeClr val="lt1"/>
                          </a:solidFill>
                          <a:latin typeface="Calibri" panose="020F0502020204030204"/>
                        </a:defRPr>
                      </a:lvl4pPr>
                      <a:lvl5pPr marL="365760" algn="l" defTabSz="685800" rtl="0" eaLnBrk="1" latinLnBrk="0" hangingPunct="1">
                        <a:defRPr sz="1600" b="1" kern="1200">
                          <a:solidFill>
                            <a:schemeClr val="lt1"/>
                          </a:solidFill>
                          <a:latin typeface="Calibri" panose="020F0502020204030204"/>
                        </a:defRPr>
                      </a:lvl5pPr>
                      <a:lvl6pPr marL="365760" algn="l" defTabSz="685800" rtl="0" eaLnBrk="1" latinLnBrk="0" hangingPunct="1">
                        <a:defRPr sz="1600" b="1" kern="1200">
                          <a:solidFill>
                            <a:schemeClr val="lt1"/>
                          </a:solidFill>
                          <a:latin typeface="Calibri" panose="020F0502020204030204"/>
                        </a:defRPr>
                      </a:lvl6pPr>
                      <a:lvl7pPr marL="365760" algn="l" defTabSz="685800" rtl="0" eaLnBrk="1" latinLnBrk="0" hangingPunct="1">
                        <a:defRPr sz="1600" b="1" kern="1200">
                          <a:solidFill>
                            <a:schemeClr val="lt1"/>
                          </a:solidFill>
                          <a:latin typeface="Calibri" panose="020F0502020204030204"/>
                        </a:defRPr>
                      </a:lvl7pPr>
                      <a:lvl8pPr marL="365760" algn="l" defTabSz="685800" rtl="0" eaLnBrk="1" latinLnBrk="0" hangingPunct="1">
                        <a:defRPr sz="1600" b="1" kern="1200">
                          <a:solidFill>
                            <a:schemeClr val="lt1"/>
                          </a:solidFill>
                          <a:latin typeface="Calibri" panose="020F0502020204030204"/>
                        </a:defRPr>
                      </a:lvl8pPr>
                      <a:lvl9pPr marL="365760" algn="l" defTabSz="685800" rtl="0" eaLnBrk="1" latinLnBrk="0" hangingPunct="1">
                        <a:defRPr sz="1600" b="1" kern="1200">
                          <a:solidFill>
                            <a:schemeClr val="lt1"/>
                          </a:solidFill>
                          <a:latin typeface="Calibri" panose="020F0502020204030204"/>
                        </a:defRPr>
                      </a:lvl9pPr>
                    </a:lstStyle>
                    <a:p>
                      <a:pPr algn="ctr"/>
                      <a:r>
                        <a:rPr lang="en-US" sz="1200" b="1" dirty="0">
                          <a:solidFill>
                            <a:schemeClr val="tx1"/>
                          </a:solidFill>
                        </a:rPr>
                        <a:t>Overall</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AFED"/>
                    </a:solidFill>
                  </a:tcPr>
                </a:tc>
                <a:tc h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293081"/>
                  </a:ext>
                </a:extLst>
              </a:tr>
              <a:tr h="317684">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endParaRPr lang="en-US"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endParaRPr lang="en-US"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endParaRPr lang="en-US"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200" dirty="0"/>
                        <a:t>Score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200" dirty="0"/>
                        <a:t>Performance</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F6F6"/>
                    </a:solidFill>
                  </a:tcPr>
                </a:tc>
                <a:extLst>
                  <a:ext uri="{0D108BD9-81ED-4DB2-BD59-A6C34878D82A}">
                    <a16:rowId xmlns:a16="http://schemas.microsoft.com/office/drawing/2014/main" val="2284205732"/>
                  </a:ext>
                </a:extLst>
              </a:tr>
              <a:tr h="376568">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4/01/2023</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Grade 3 Mathematics</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Spring 2023 Opportunity 1</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1276</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Did Not Meet Grade Level</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88810173"/>
                  </a:ext>
                </a:extLst>
              </a:tr>
              <a:tr h="450053">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4/20/2023</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Grade 3 Mathematics</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Spring 2023 Opportunity 2</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vMerge="1">
                  <a:txBody>
                    <a:bodyPr/>
                    <a:lstStyle/>
                    <a:p>
                      <a:endParaRPr lang="en-US" sz="1000" dirty="0">
                        <a:solidFill>
                          <a:schemeClr val="tx2"/>
                        </a:solidFill>
                      </a:endParaRPr>
                    </a:p>
                  </a:txBody>
                  <a:tcPr vert="vert">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F6F6"/>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algn="ctr"/>
                      <a:r>
                        <a:rPr lang="en-US" sz="1000" dirty="0"/>
                        <a:t>1475</a:t>
                      </a:r>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lvl1pPr marL="0" algn="l" defTabSz="685800" rtl="0" eaLnBrk="1" latinLnBrk="0" hangingPunct="1">
                        <a:defRPr sz="1600" kern="1200">
                          <a:solidFill>
                            <a:schemeClr val="dk1"/>
                          </a:solidFill>
                          <a:latin typeface="Calibri" panose="020F0502020204030204"/>
                        </a:defRPr>
                      </a:lvl1pPr>
                      <a:lvl2pPr marL="0" algn="l" defTabSz="685800" rtl="0" eaLnBrk="1" latinLnBrk="0" hangingPunct="1">
                        <a:defRPr sz="1600" kern="1200">
                          <a:solidFill>
                            <a:schemeClr val="dk1"/>
                          </a:solidFill>
                          <a:latin typeface="Calibri" panose="020F0502020204030204"/>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dk1"/>
                          </a:solidFill>
                          <a:latin typeface="Calibri" panose="020F0502020204030204"/>
                        </a:defRPr>
                      </a:lvl4pPr>
                      <a:lvl5pPr marL="365760" algn="l" defTabSz="685800" rtl="0" eaLnBrk="1" latinLnBrk="0" hangingPunct="1">
                        <a:defRPr sz="1600" kern="1200">
                          <a:solidFill>
                            <a:schemeClr val="dk1"/>
                          </a:solidFill>
                          <a:latin typeface="Calibri" panose="020F0502020204030204"/>
                        </a:defRPr>
                      </a:lvl5pPr>
                      <a:lvl6pPr marL="365760" algn="l" defTabSz="685800" rtl="0" eaLnBrk="1" latinLnBrk="0" hangingPunct="1">
                        <a:defRPr sz="1600" kern="1200">
                          <a:solidFill>
                            <a:schemeClr val="dk1"/>
                          </a:solidFill>
                          <a:latin typeface="Calibri" panose="020F0502020204030204"/>
                        </a:defRPr>
                      </a:lvl6pPr>
                      <a:lvl7pPr marL="365760" algn="l" defTabSz="685800" rtl="0" eaLnBrk="1" latinLnBrk="0" hangingPunct="1">
                        <a:defRPr sz="1600" kern="1200">
                          <a:solidFill>
                            <a:schemeClr val="dk1"/>
                          </a:solidFill>
                          <a:latin typeface="Calibri" panose="020F0502020204030204"/>
                        </a:defRPr>
                      </a:lvl7pPr>
                      <a:lvl8pPr marL="365760" algn="l" defTabSz="685800" rtl="0" eaLnBrk="1" latinLnBrk="0" hangingPunct="1">
                        <a:defRPr sz="1600" kern="1200">
                          <a:solidFill>
                            <a:schemeClr val="dk1"/>
                          </a:solidFill>
                          <a:latin typeface="Calibri" panose="020F0502020204030204"/>
                        </a:defRPr>
                      </a:lvl8pPr>
                      <a:lvl9pPr marL="365760" algn="l" defTabSz="685800" rtl="0" eaLnBrk="1" latinLnBrk="0" hangingPunct="1">
                        <a:defRPr sz="16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Did Not Meet Grade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2926609857"/>
                  </a:ext>
                </a:extLst>
              </a:tr>
            </a:tbl>
          </a:graphicData>
        </a:graphic>
      </p:graphicFrame>
      <p:pic>
        <p:nvPicPr>
          <p:cNvPr id="8" name="Picture 7" descr="Progressions drop-down menu options under Change Selections button.">
            <a:extLst>
              <a:ext uri="{FF2B5EF4-FFF2-40B4-BE49-F238E27FC236}">
                <a16:creationId xmlns:a16="http://schemas.microsoft.com/office/drawing/2014/main" id="{8C383488-9EF0-42F7-AECD-4D92491ADB22}"/>
              </a:ext>
            </a:extLst>
          </p:cNvPr>
          <p:cNvPicPr>
            <a:picLocks noChangeAspect="1"/>
          </p:cNvPicPr>
          <p:nvPr/>
        </p:nvPicPr>
        <p:blipFill>
          <a:blip r:embed="rId5"/>
          <a:stretch>
            <a:fillRect/>
          </a:stretch>
        </p:blipFill>
        <p:spPr>
          <a:xfrm>
            <a:off x="6096000" y="1667528"/>
            <a:ext cx="5314950" cy="2171700"/>
          </a:xfrm>
          <a:prstGeom prst="rect">
            <a:avLst/>
          </a:prstGeom>
        </p:spPr>
      </p:pic>
      <p:sp>
        <p:nvSpPr>
          <p:cNvPr id="13" name="Arrow: Right 12">
            <a:extLst>
              <a:ext uri="{FF2B5EF4-FFF2-40B4-BE49-F238E27FC236}">
                <a16:creationId xmlns:a16="http://schemas.microsoft.com/office/drawing/2014/main" id="{1B8E7B32-D2BD-4ADB-AF01-AD2AE68EE196}"/>
              </a:ext>
              <a:ext uri="{C183D7F6-B498-43B3-948B-1728B52AA6E4}">
                <adec:decorative xmlns:adec="http://schemas.microsoft.com/office/drawing/2017/decorative" val="1"/>
              </a:ext>
            </a:extLst>
          </p:cNvPr>
          <p:cNvSpPr/>
          <p:nvPr/>
        </p:nvSpPr>
        <p:spPr>
          <a:xfrm rot="5400000">
            <a:off x="8263586" y="699777"/>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 name="Slide Number Placeholder 1">
            <a:extLst>
              <a:ext uri="{FF2B5EF4-FFF2-40B4-BE49-F238E27FC236}">
                <a16:creationId xmlns:a16="http://schemas.microsoft.com/office/drawing/2014/main" id="{2412F72F-A039-465E-B589-E81C492A7B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476500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9B6DA11-F2A8-40DA-8072-58D754AE1386}"/>
              </a:ext>
            </a:extLst>
          </p:cNvPr>
          <p:cNvSpPr>
            <a:spLocks noGrp="1"/>
          </p:cNvSpPr>
          <p:nvPr>
            <p:ph type="title"/>
          </p:nvPr>
        </p:nvSpPr>
        <p:spPr>
          <a:xfrm>
            <a:off x="306030" y="116114"/>
            <a:ext cx="10515600" cy="426771"/>
          </a:xfrm>
        </p:spPr>
        <p:txBody>
          <a:bodyPr>
            <a:normAutofit fontScale="90000"/>
          </a:bodyPr>
          <a:lstStyle/>
          <a:p>
            <a:r>
              <a:rPr lang="en-US" dirty="0"/>
              <a:t>Longitudinal</a:t>
            </a:r>
            <a:r>
              <a:rPr lang="en-US" baseline="0" dirty="0"/>
              <a:t> Reports—Ways to Customize</a:t>
            </a:r>
            <a:endParaRPr lang="en-US" dirty="0"/>
          </a:p>
        </p:txBody>
      </p:sp>
      <p:grpSp>
        <p:nvGrpSpPr>
          <p:cNvPr id="10" name="Group 9">
            <a:extLst>
              <a:ext uri="{FF2B5EF4-FFF2-40B4-BE49-F238E27FC236}">
                <a16:creationId xmlns:a16="http://schemas.microsoft.com/office/drawing/2014/main" id="{66A248A5-5FB4-4098-A7B2-8750C0897FF2}"/>
              </a:ext>
              <a:ext uri="{C183D7F6-B498-43B3-948B-1728B52AA6E4}">
                <adec:decorative xmlns:adec="http://schemas.microsoft.com/office/drawing/2017/decorative" val="1"/>
              </a:ext>
            </a:extLst>
          </p:cNvPr>
          <p:cNvGrpSpPr/>
          <p:nvPr/>
        </p:nvGrpSpPr>
        <p:grpSpPr>
          <a:xfrm>
            <a:off x="651855" y="1190518"/>
            <a:ext cx="10943068" cy="895281"/>
            <a:chOff x="850901" y="1396233"/>
            <a:chExt cx="10544180" cy="628123"/>
          </a:xfrm>
          <a:solidFill>
            <a:schemeClr val="tx1">
              <a:lumMod val="20000"/>
              <a:lumOff val="80000"/>
            </a:schemeClr>
          </a:solidFill>
        </p:grpSpPr>
        <p:sp>
          <p:nvSpPr>
            <p:cNvPr id="9" name="TextBox 8">
              <a:extLst>
                <a:ext uri="{FF2B5EF4-FFF2-40B4-BE49-F238E27FC236}">
                  <a16:creationId xmlns:a16="http://schemas.microsoft.com/office/drawing/2014/main" id="{550EAF9C-A6A7-4758-A257-669384CF8D80}"/>
                </a:ext>
              </a:extLst>
            </p:cNvPr>
            <p:cNvSpPr txBox="1"/>
            <p:nvPr/>
          </p:nvSpPr>
          <p:spPr>
            <a:xfrm>
              <a:off x="850901" y="1417489"/>
              <a:ext cx="10544180" cy="550631"/>
            </a:xfrm>
            <a:prstGeom prst="rect">
              <a:avLst/>
            </a:prstGeom>
            <a:solidFill>
              <a:schemeClr val="bg1">
                <a:lumMod val="95000"/>
              </a:schemeClr>
            </a:solidFill>
            <a:ln w="28575">
              <a:solidFill>
                <a:srgbClr val="2C9ED9"/>
              </a:solidFill>
            </a:ln>
          </p:spPr>
          <p:txBody>
            <a:bodyPr wrap="square" rtlCol="0" anchor="ctr">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Results from current and previous school years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Filter options: school year, test reason, test label</a:t>
              </a:r>
            </a:p>
          </p:txBody>
        </p:sp>
        <p:pic>
          <p:nvPicPr>
            <p:cNvPr id="14" name="Picture 13">
              <a:extLst>
                <a:ext uri="{FF2B5EF4-FFF2-40B4-BE49-F238E27FC236}">
                  <a16:creationId xmlns:a16="http://schemas.microsoft.com/office/drawing/2014/main" id="{88C531AA-0651-4B42-9FEC-1307E39C46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31227" y="1396233"/>
              <a:ext cx="837498" cy="628123"/>
            </a:xfrm>
            <a:prstGeom prst="rect">
              <a:avLst/>
            </a:prstGeom>
            <a:grpFill/>
          </p:spPr>
        </p:pic>
      </p:grpSp>
      <p:sp>
        <p:nvSpPr>
          <p:cNvPr id="3" name="Text Placeholder 2">
            <a:extLst>
              <a:ext uri="{FF2B5EF4-FFF2-40B4-BE49-F238E27FC236}">
                <a16:creationId xmlns:a16="http://schemas.microsoft.com/office/drawing/2014/main" id="{051A3CE5-B4AD-4B95-9724-467D7B4F2C06}"/>
              </a:ext>
            </a:extLst>
          </p:cNvPr>
          <p:cNvSpPr>
            <a:spLocks noGrp="1"/>
          </p:cNvSpPr>
          <p:nvPr>
            <p:ph type="body" idx="1"/>
          </p:nvPr>
        </p:nvSpPr>
        <p:spPr>
          <a:xfrm>
            <a:off x="651855" y="2449622"/>
            <a:ext cx="5344528" cy="844568"/>
          </a:xfrm>
          <a:noFill/>
          <a:ln w="28575">
            <a:solidFill>
              <a:srgbClr val="2C9ED9"/>
            </a:solidFill>
          </a:ln>
        </p:spPr>
        <p:txBody>
          <a:bodyPr anchor="ctr">
            <a:normAutofit/>
          </a:bodyPr>
          <a:lstStyle/>
          <a:p>
            <a:pPr algn="ctr">
              <a:spcBef>
                <a:spcPts val="0"/>
              </a:spcBef>
            </a:pPr>
            <a:r>
              <a:rPr lang="en-US" b="0" dirty="0">
                <a:solidFill>
                  <a:schemeClr val="accent1">
                    <a:lumMod val="50000"/>
                  </a:schemeClr>
                </a:solidFill>
              </a:rPr>
              <a:t>          </a:t>
            </a:r>
            <a:r>
              <a:rPr lang="en-US" sz="3200" b="0" dirty="0">
                <a:solidFill>
                  <a:schemeClr val="tx1">
                    <a:lumMod val="50000"/>
                  </a:schemeClr>
                </a:solidFill>
              </a:rPr>
              <a:t>INDIVIDUAL REPORTS</a:t>
            </a:r>
            <a:r>
              <a:rPr lang="en-US" dirty="0"/>
              <a:t>	</a:t>
            </a:r>
          </a:p>
        </p:txBody>
      </p:sp>
      <p:sp>
        <p:nvSpPr>
          <p:cNvPr id="4" name="Content Placeholder 3">
            <a:extLst>
              <a:ext uri="{FF2B5EF4-FFF2-40B4-BE49-F238E27FC236}">
                <a16:creationId xmlns:a16="http://schemas.microsoft.com/office/drawing/2014/main" id="{FFE94E0E-0B0B-428C-BAD7-FA70AEBFFBF0}"/>
              </a:ext>
            </a:extLst>
          </p:cNvPr>
          <p:cNvSpPr>
            <a:spLocks noGrp="1"/>
          </p:cNvSpPr>
          <p:nvPr>
            <p:ph sz="half" idx="2"/>
          </p:nvPr>
        </p:nvSpPr>
        <p:spPr>
          <a:xfrm>
            <a:off x="651855" y="3563811"/>
            <a:ext cx="5344529" cy="2265733"/>
          </a:xfrm>
          <a:solidFill>
            <a:schemeClr val="bg1">
              <a:lumMod val="95000"/>
            </a:schemeClr>
          </a:solidFill>
          <a:ln w="28575">
            <a:solidFill>
              <a:srgbClr val="2C9ED9"/>
            </a:solidFill>
          </a:ln>
        </p:spPr>
        <p:txBody>
          <a:bodyPr lIns="91440" rIns="0" anchor="ctr">
            <a:normAutofit/>
          </a:bodyPr>
          <a:lstStyle/>
          <a:p>
            <a:pPr>
              <a:buFont typeface="Arial" panose="020B0604020202020204" pitchFamily="34" charset="0"/>
              <a:buChar char="•"/>
            </a:pPr>
            <a:r>
              <a:rPr lang="en-US" sz="2000" dirty="0">
                <a:solidFill>
                  <a:schemeClr val="tx1">
                    <a:lumMod val="50000"/>
                  </a:schemeClr>
                </a:solidFill>
              </a:rPr>
              <a:t>Multiple instances of the same test (interims and benchmarks)</a:t>
            </a:r>
          </a:p>
          <a:p>
            <a:pPr>
              <a:buFont typeface="Arial" panose="020B0604020202020204" pitchFamily="34" charset="0"/>
              <a:buChar char="•"/>
            </a:pPr>
            <a:r>
              <a:rPr lang="en-US" sz="2000" dirty="0">
                <a:solidFill>
                  <a:schemeClr val="tx1">
                    <a:lumMod val="50000"/>
                  </a:schemeClr>
                </a:solidFill>
              </a:rPr>
              <a:t>Related tests (typically related by standard and determined by school/district administration)</a:t>
            </a:r>
          </a:p>
        </p:txBody>
      </p:sp>
      <p:sp>
        <p:nvSpPr>
          <p:cNvPr id="5" name="Text Placeholder 4">
            <a:extLst>
              <a:ext uri="{FF2B5EF4-FFF2-40B4-BE49-F238E27FC236}">
                <a16:creationId xmlns:a16="http://schemas.microsoft.com/office/drawing/2014/main" id="{7103FE07-A814-4E00-957D-5EA7C315CC4B}"/>
              </a:ext>
            </a:extLst>
          </p:cNvPr>
          <p:cNvSpPr>
            <a:spLocks noGrp="1"/>
          </p:cNvSpPr>
          <p:nvPr>
            <p:ph type="body" sz="quarter" idx="3"/>
          </p:nvPr>
        </p:nvSpPr>
        <p:spPr>
          <a:xfrm>
            <a:off x="6251174" y="2495501"/>
            <a:ext cx="5344527" cy="844568"/>
          </a:xfrm>
          <a:noFill/>
          <a:ln w="28575">
            <a:solidFill>
              <a:srgbClr val="2C9ED9"/>
            </a:solidFill>
          </a:ln>
        </p:spPr>
        <p:txBody>
          <a:bodyPr anchor="ctr">
            <a:normAutofit/>
          </a:bodyPr>
          <a:lstStyle/>
          <a:p>
            <a:pPr algn="ctr">
              <a:lnSpc>
                <a:spcPct val="100000"/>
              </a:lnSpc>
              <a:spcBef>
                <a:spcPts val="0"/>
              </a:spcBef>
            </a:pPr>
            <a:r>
              <a:rPr lang="en-US" sz="3200" b="0" dirty="0">
                <a:solidFill>
                  <a:schemeClr val="tx1">
                    <a:lumMod val="50000"/>
                  </a:schemeClr>
                </a:solidFill>
              </a:rPr>
              <a:t>GROUP REPORTS</a:t>
            </a:r>
          </a:p>
        </p:txBody>
      </p:sp>
      <p:sp>
        <p:nvSpPr>
          <p:cNvPr id="6" name="Content Placeholder 5">
            <a:extLst>
              <a:ext uri="{FF2B5EF4-FFF2-40B4-BE49-F238E27FC236}">
                <a16:creationId xmlns:a16="http://schemas.microsoft.com/office/drawing/2014/main" id="{0A844CA5-E5DE-4ECA-9846-84C094195A71}"/>
              </a:ext>
            </a:extLst>
          </p:cNvPr>
          <p:cNvSpPr>
            <a:spLocks noGrp="1"/>
          </p:cNvSpPr>
          <p:nvPr>
            <p:ph sz="quarter" idx="4"/>
          </p:nvPr>
        </p:nvSpPr>
        <p:spPr>
          <a:xfrm>
            <a:off x="6251174" y="3563812"/>
            <a:ext cx="5344528" cy="1957302"/>
          </a:xfrm>
          <a:solidFill>
            <a:schemeClr val="bg1">
              <a:lumMod val="95000"/>
            </a:schemeClr>
          </a:solidFill>
          <a:ln w="28575">
            <a:solidFill>
              <a:srgbClr val="2C9ED9"/>
            </a:solidFill>
          </a:ln>
        </p:spPr>
        <p:txBody>
          <a:bodyPr lIns="91440" anchor="ctr" anchorCtr="0">
            <a:normAutofit/>
          </a:bodyPr>
          <a:lstStyle/>
          <a:p>
            <a:r>
              <a:rPr lang="en-US" sz="2000" dirty="0">
                <a:solidFill>
                  <a:schemeClr val="tx1">
                    <a:lumMod val="50000"/>
                  </a:schemeClr>
                </a:solidFill>
              </a:rPr>
              <a:t>Students who completed the same test multiple times (interims and benchmarks)</a:t>
            </a:r>
          </a:p>
          <a:p>
            <a:r>
              <a:rPr lang="en-US" sz="2000" dirty="0">
                <a:solidFill>
                  <a:schemeClr val="tx1">
                    <a:lumMod val="50000"/>
                  </a:schemeClr>
                </a:solidFill>
              </a:rPr>
              <a:t>Students who completed related tests</a:t>
            </a:r>
          </a:p>
        </p:txBody>
      </p:sp>
      <p:sp>
        <p:nvSpPr>
          <p:cNvPr id="7" name="Rectangle: Rounded Corners 6">
            <a:extLst>
              <a:ext uri="{FF2B5EF4-FFF2-40B4-BE49-F238E27FC236}">
                <a16:creationId xmlns:a16="http://schemas.microsoft.com/office/drawing/2014/main" id="{9FB5EDEC-C105-46FE-83CC-03FE13A71360}"/>
              </a:ext>
              <a:ext uri="{C183D7F6-B498-43B3-948B-1728B52AA6E4}">
                <adec:decorative xmlns:adec="http://schemas.microsoft.com/office/drawing/2017/decorative" val="1"/>
              </a:ext>
            </a:extLst>
          </p:cNvPr>
          <p:cNvSpPr/>
          <p:nvPr/>
        </p:nvSpPr>
        <p:spPr>
          <a:xfrm>
            <a:off x="906646" y="2581732"/>
            <a:ext cx="651922" cy="537961"/>
          </a:xfrm>
          <a:prstGeom prst="roundRect">
            <a:avLst>
              <a:gd name="adj" fmla="val 16670"/>
            </a:avLst>
          </a:prstGeom>
          <a: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7">
            <a:extLst>
              <a:ext uri="{FF2B5EF4-FFF2-40B4-BE49-F238E27FC236}">
                <a16:creationId xmlns:a16="http://schemas.microsoft.com/office/drawing/2014/main" id="{C962F9FA-68CC-48F8-BC86-88CFC5801DE9}"/>
              </a:ext>
              <a:ext uri="{C183D7F6-B498-43B3-948B-1728B52AA6E4}">
                <adec:decorative xmlns:adec="http://schemas.microsoft.com/office/drawing/2017/decorative" val="1"/>
              </a:ext>
            </a:extLst>
          </p:cNvPr>
          <p:cNvSpPr/>
          <p:nvPr/>
        </p:nvSpPr>
        <p:spPr>
          <a:xfrm>
            <a:off x="6579549" y="2648804"/>
            <a:ext cx="706194" cy="537961"/>
          </a:xfrm>
          <a:prstGeom prst="roundRect">
            <a:avLst>
              <a:gd name="adj" fmla="val 16670"/>
            </a:avLst>
          </a:prstGeom>
          <a: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Slide Number Placeholder 1">
            <a:extLst>
              <a:ext uri="{FF2B5EF4-FFF2-40B4-BE49-F238E27FC236}">
                <a16:creationId xmlns:a16="http://schemas.microsoft.com/office/drawing/2014/main" id="{45CC7F57-5B0B-442F-9331-3F5ED54F2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80858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98351-33B3-4E15-9879-C734B9A7F138}"/>
              </a:ext>
            </a:extLst>
          </p:cNvPr>
          <p:cNvSpPr>
            <a:spLocks noGrp="1"/>
          </p:cNvSpPr>
          <p:nvPr>
            <p:ph type="title"/>
          </p:nvPr>
        </p:nvSpPr>
        <p:spPr/>
        <p:txBody>
          <a:bodyPr/>
          <a:lstStyle/>
          <a:p>
            <a:r>
              <a:rPr lang="en-US" dirty="0"/>
              <a:t>Understand Different User Roles</a:t>
            </a:r>
          </a:p>
        </p:txBody>
      </p:sp>
      <p:sp>
        <p:nvSpPr>
          <p:cNvPr id="3" name="Slide Number Placeholder 2">
            <a:extLst>
              <a:ext uri="{FF2B5EF4-FFF2-40B4-BE49-F238E27FC236}">
                <a16:creationId xmlns:a16="http://schemas.microsoft.com/office/drawing/2014/main" id="{A57D6594-F753-4CE2-BC13-8FC34B82625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 name="Picture 1">
            <a:extLst>
              <a:ext uri="{FF2B5EF4-FFF2-40B4-BE49-F238E27FC236}">
                <a16:creationId xmlns:a16="http://schemas.microsoft.com/office/drawing/2014/main" id="{BAE90183-5909-4C0F-AE71-5D83AD672192}"/>
              </a:ext>
            </a:extLst>
          </p:cNvPr>
          <p:cNvPicPr>
            <a:picLocks noChangeAspect="1"/>
          </p:cNvPicPr>
          <p:nvPr/>
        </p:nvPicPr>
        <p:blipFill>
          <a:blip r:embed="rId3"/>
          <a:stretch>
            <a:fillRect/>
          </a:stretch>
        </p:blipFill>
        <p:spPr>
          <a:xfrm>
            <a:off x="1050875" y="990230"/>
            <a:ext cx="10120237" cy="5047926"/>
          </a:xfrm>
          <a:prstGeom prst="rect">
            <a:avLst/>
          </a:prstGeom>
        </p:spPr>
      </p:pic>
    </p:spTree>
    <p:extLst>
      <p:ext uri="{BB962C8B-B14F-4D97-AF65-F5344CB8AC3E}">
        <p14:creationId xmlns:p14="http://schemas.microsoft.com/office/powerpoint/2010/main" val="3610251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5F9097-D723-4448-8E63-73D977B3AE94}"/>
              </a:ext>
            </a:extLst>
          </p:cNvPr>
          <p:cNvSpPr>
            <a:spLocks noGrp="1"/>
          </p:cNvSpPr>
          <p:nvPr>
            <p:ph type="title" idx="4294967295"/>
          </p:nvPr>
        </p:nvSpPr>
        <p:spPr>
          <a:xfrm>
            <a:off x="251625" y="41585"/>
            <a:ext cx="11016200" cy="518012"/>
          </a:xfrm>
        </p:spPr>
        <p:txBody>
          <a:bodyPr/>
          <a:lstStyle/>
          <a:p>
            <a:r>
              <a:rPr lang="en-US" dirty="0"/>
              <a:t>How to Build a Demographic Breakdown Report</a:t>
            </a:r>
          </a:p>
        </p:txBody>
      </p:sp>
      <p:grpSp>
        <p:nvGrpSpPr>
          <p:cNvPr id="3" name="Group 2" descr="Breakdown Attributes window showing three selections and green Apply button.">
            <a:extLst>
              <a:ext uri="{FF2B5EF4-FFF2-40B4-BE49-F238E27FC236}">
                <a16:creationId xmlns:a16="http://schemas.microsoft.com/office/drawing/2014/main" id="{AFC67D90-983E-4E61-98DE-12C30F28992F}"/>
              </a:ext>
            </a:extLst>
          </p:cNvPr>
          <p:cNvGrpSpPr/>
          <p:nvPr/>
        </p:nvGrpSpPr>
        <p:grpSpPr>
          <a:xfrm>
            <a:off x="832196" y="835441"/>
            <a:ext cx="10963564" cy="5321563"/>
            <a:chOff x="832196" y="835441"/>
            <a:chExt cx="10963564" cy="5321563"/>
          </a:xfrm>
        </p:grpSpPr>
        <p:grpSp>
          <p:nvGrpSpPr>
            <p:cNvPr id="17" name="Group 16">
              <a:extLst>
                <a:ext uri="{FF2B5EF4-FFF2-40B4-BE49-F238E27FC236}">
                  <a16:creationId xmlns:a16="http://schemas.microsoft.com/office/drawing/2014/main" id="{C6BBBCAF-ACBB-437E-886C-2CCD8CB345AF}"/>
                </a:ext>
              </a:extLst>
            </p:cNvPr>
            <p:cNvGrpSpPr/>
            <p:nvPr/>
          </p:nvGrpSpPr>
          <p:grpSpPr>
            <a:xfrm>
              <a:off x="832196" y="835441"/>
              <a:ext cx="10963564" cy="5321563"/>
              <a:chOff x="832196" y="835441"/>
              <a:chExt cx="10963564" cy="5321563"/>
            </a:xfrm>
          </p:grpSpPr>
          <p:grpSp>
            <p:nvGrpSpPr>
              <p:cNvPr id="8" name="Group 7">
                <a:extLst>
                  <a:ext uri="{FF2B5EF4-FFF2-40B4-BE49-F238E27FC236}">
                    <a16:creationId xmlns:a16="http://schemas.microsoft.com/office/drawing/2014/main" id="{BD7AAD83-60EC-4656-BA9F-E410478925DD}"/>
                  </a:ext>
                </a:extLst>
              </p:cNvPr>
              <p:cNvGrpSpPr/>
              <p:nvPr/>
            </p:nvGrpSpPr>
            <p:grpSpPr>
              <a:xfrm>
                <a:off x="832196" y="835441"/>
                <a:ext cx="10963564" cy="5321563"/>
                <a:chOff x="832196" y="835441"/>
                <a:chExt cx="10963564" cy="5321563"/>
              </a:xfrm>
            </p:grpSpPr>
            <p:pic>
              <p:nvPicPr>
                <p:cNvPr id="4" name="Picture 3">
                  <a:extLst>
                    <a:ext uri="{FF2B5EF4-FFF2-40B4-BE49-F238E27FC236}">
                      <a16:creationId xmlns:a16="http://schemas.microsoft.com/office/drawing/2014/main" id="{41368F73-3D6D-45AE-B610-BF254BEBF783}"/>
                    </a:ext>
                  </a:extLst>
                </p:cNvPr>
                <p:cNvPicPr>
                  <a:picLocks noChangeAspect="1"/>
                </p:cNvPicPr>
                <p:nvPr/>
              </p:nvPicPr>
              <p:blipFill>
                <a:blip r:embed="rId3"/>
                <a:stretch>
                  <a:fillRect/>
                </a:stretch>
              </p:blipFill>
              <p:spPr>
                <a:xfrm>
                  <a:off x="832196" y="835441"/>
                  <a:ext cx="10963564" cy="53215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FD32EFB1-DAEA-4297-97E2-0B0B68F46CDE}"/>
                    </a:ext>
                  </a:extLst>
                </p:cNvPr>
                <p:cNvSpPr/>
                <p:nvPr/>
              </p:nvSpPr>
              <p:spPr>
                <a:xfrm>
                  <a:off x="9245600" y="1163781"/>
                  <a:ext cx="2336800" cy="278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9" name="Picture 8" descr="Text&#10;&#10;Description automatically generated">
                  <a:extLst>
                    <a:ext uri="{FF2B5EF4-FFF2-40B4-BE49-F238E27FC236}">
                      <a16:creationId xmlns:a16="http://schemas.microsoft.com/office/drawing/2014/main" id="{5DCE5A12-5094-4B3B-8AF0-8D1390907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3846" y="1130104"/>
                  <a:ext cx="1398554" cy="312497"/>
                </a:xfrm>
                <a:prstGeom prst="rect">
                  <a:avLst/>
                </a:prstGeom>
              </p:spPr>
            </p:pic>
            <p:pic>
              <p:nvPicPr>
                <p:cNvPr id="11" name="Picture 10">
                  <a:extLst>
                    <a:ext uri="{FF2B5EF4-FFF2-40B4-BE49-F238E27FC236}">
                      <a16:creationId xmlns:a16="http://schemas.microsoft.com/office/drawing/2014/main" id="{D021C3E8-A215-4AAC-BD69-F7663DD29095}"/>
                    </a:ext>
                  </a:extLst>
                </p:cNvPr>
                <p:cNvPicPr>
                  <a:picLocks noChangeAspect="1"/>
                </p:cNvPicPr>
                <p:nvPr/>
              </p:nvPicPr>
              <p:blipFill>
                <a:blip r:embed="rId5"/>
                <a:stretch>
                  <a:fillRect/>
                </a:stretch>
              </p:blipFill>
              <p:spPr>
                <a:xfrm>
                  <a:off x="3101253" y="2042679"/>
                  <a:ext cx="5649698" cy="3720811"/>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0029F8FF-BDD3-48F0-B678-0C0EBC31A94E}"/>
                    </a:ext>
                  </a:extLst>
                </p:cNvPr>
                <p:cNvPicPr>
                  <a:picLocks noChangeAspect="1"/>
                </p:cNvPicPr>
                <p:nvPr/>
              </p:nvPicPr>
              <p:blipFill>
                <a:blip r:embed="rId6"/>
                <a:stretch>
                  <a:fillRect/>
                </a:stretch>
              </p:blipFill>
              <p:spPr>
                <a:xfrm>
                  <a:off x="9642836" y="1431883"/>
                  <a:ext cx="1799596" cy="596981"/>
                </a:xfrm>
                <a:prstGeom prst="rect">
                  <a:avLst/>
                </a:prstGeom>
                <a:ln w="12700">
                  <a:solidFill>
                    <a:schemeClr val="bg1">
                      <a:lumMod val="75000"/>
                    </a:schemeClr>
                  </a:solidFill>
                </a:ln>
              </p:spPr>
            </p:pic>
            <p:sp>
              <p:nvSpPr>
                <p:cNvPr id="13" name="Oval 12">
                  <a:extLst>
                    <a:ext uri="{FF2B5EF4-FFF2-40B4-BE49-F238E27FC236}">
                      <a16:creationId xmlns:a16="http://schemas.microsoft.com/office/drawing/2014/main" id="{23751C31-E15E-4799-B371-A7557CF3CC17}"/>
                    </a:ext>
                  </a:extLst>
                </p:cNvPr>
                <p:cNvSpPr/>
                <p:nvPr/>
              </p:nvSpPr>
              <p:spPr>
                <a:xfrm>
                  <a:off x="9502868" y="1514407"/>
                  <a:ext cx="950626" cy="2788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5" name="Picture 4">
                  <a:extLst>
                    <a:ext uri="{FF2B5EF4-FFF2-40B4-BE49-F238E27FC236}">
                      <a16:creationId xmlns:a16="http://schemas.microsoft.com/office/drawing/2014/main" id="{00542B87-8824-4FD4-A0DC-71736FC920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197" y="857744"/>
                  <a:ext cx="1601365" cy="193937"/>
                </a:xfrm>
                <a:prstGeom prst="rect">
                  <a:avLst/>
                </a:prstGeom>
              </p:spPr>
            </p:pic>
          </p:grpSp>
          <p:pic>
            <p:nvPicPr>
              <p:cNvPr id="16" name="Picture 15">
                <a:extLst>
                  <a:ext uri="{FF2B5EF4-FFF2-40B4-BE49-F238E27FC236}">
                    <a16:creationId xmlns:a16="http://schemas.microsoft.com/office/drawing/2014/main" id="{B8F347C0-6188-419D-87C7-66E5FC4F2630}"/>
                  </a:ext>
                </a:extLst>
              </p:cNvPr>
              <p:cNvPicPr>
                <a:picLocks noChangeAspect="1"/>
              </p:cNvPicPr>
              <p:nvPr/>
            </p:nvPicPr>
            <p:blipFill>
              <a:blip r:embed="rId8"/>
              <a:stretch>
                <a:fillRect/>
              </a:stretch>
            </p:blipFill>
            <p:spPr>
              <a:xfrm>
                <a:off x="1362929" y="1559784"/>
                <a:ext cx="7882671" cy="410129"/>
              </a:xfrm>
              <a:prstGeom prst="rect">
                <a:avLst/>
              </a:prstGeom>
            </p:spPr>
          </p:pic>
        </p:grpSp>
        <p:pic>
          <p:nvPicPr>
            <p:cNvPr id="18" name="Graphic 17" descr="Cursor with solid fill">
              <a:extLst>
                <a:ext uri="{FF2B5EF4-FFF2-40B4-BE49-F238E27FC236}">
                  <a16:creationId xmlns:a16="http://schemas.microsoft.com/office/drawing/2014/main" id="{1215B65C-FFC1-4022-BB79-C4E3CA5C73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4403" y="5406291"/>
              <a:ext cx="701615" cy="714397"/>
            </a:xfrm>
            <a:prstGeom prst="rect">
              <a:avLst/>
            </a:prstGeom>
          </p:spPr>
        </p:pic>
      </p:grpSp>
      <p:sp>
        <p:nvSpPr>
          <p:cNvPr id="2" name="Slide Number Placeholder 1">
            <a:extLst>
              <a:ext uri="{FF2B5EF4-FFF2-40B4-BE49-F238E27FC236}">
                <a16:creationId xmlns:a16="http://schemas.microsoft.com/office/drawing/2014/main" id="{773C24DF-1E40-48F0-92EF-CCE18578BB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41319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0269B-3304-4381-BAD8-E7267BB51B84}"/>
              </a:ext>
            </a:extLst>
          </p:cNvPr>
          <p:cNvSpPr>
            <a:spLocks noGrp="1"/>
          </p:cNvSpPr>
          <p:nvPr>
            <p:ph type="title" idx="4294967295"/>
          </p:nvPr>
        </p:nvSpPr>
        <p:spPr>
          <a:xfrm>
            <a:off x="324631" y="501443"/>
            <a:ext cx="11016200" cy="518012"/>
          </a:xfrm>
        </p:spPr>
        <p:txBody>
          <a:bodyPr/>
          <a:lstStyle/>
          <a:p>
            <a:pPr rtl="0" eaLnBrk="1" fontAlgn="auto" latinLnBrk="0" hangingPunct="1"/>
            <a:r>
              <a:rPr lang="en-US" sz="3200" b="0" i="0" kern="1200" spc="0" baseline="0" dirty="0">
                <a:ln>
                  <a:noFill/>
                </a:ln>
                <a:solidFill>
                  <a:srgbClr val="FFFFFF"/>
                </a:solidFill>
                <a:effectLst/>
                <a:latin typeface="Franklin Gothic Medium" panose="020B0603020102020204" pitchFamily="34" charset="0"/>
                <a:ea typeface="+mn-ea"/>
                <a:cs typeface="+mn-cs"/>
              </a:rPr>
              <a:t>Demographic Breakdown Report</a:t>
            </a:r>
            <a:endParaRPr lang="en-US" dirty="0">
              <a:effectLst/>
            </a:endParaRPr>
          </a:p>
          <a:p>
            <a:endParaRPr lang="en-US" dirty="0"/>
          </a:p>
        </p:txBody>
      </p:sp>
      <p:sp>
        <p:nvSpPr>
          <p:cNvPr id="2" name="Slide Number Placeholder 1">
            <a:extLst>
              <a:ext uri="{FF2B5EF4-FFF2-40B4-BE49-F238E27FC236}">
                <a16:creationId xmlns:a16="http://schemas.microsoft.com/office/drawing/2014/main" id="{79C77DE5-1D8D-409B-9D87-487ADCB96E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0" name="Picture 9">
            <a:extLst>
              <a:ext uri="{FF2B5EF4-FFF2-40B4-BE49-F238E27FC236}">
                <a16:creationId xmlns:a16="http://schemas.microsoft.com/office/drawing/2014/main" id="{94DC75B5-B080-7DFF-E3F2-1E356201C263}"/>
              </a:ext>
            </a:extLst>
          </p:cNvPr>
          <p:cNvPicPr>
            <a:picLocks noChangeAspect="1"/>
          </p:cNvPicPr>
          <p:nvPr/>
        </p:nvPicPr>
        <p:blipFill>
          <a:blip r:embed="rId3"/>
          <a:stretch>
            <a:fillRect/>
          </a:stretch>
        </p:blipFill>
        <p:spPr>
          <a:xfrm>
            <a:off x="631932" y="1149216"/>
            <a:ext cx="10928135" cy="455956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445922D8-1056-EFC4-D258-CA2686DB2C35}"/>
              </a:ext>
            </a:extLst>
          </p:cNvPr>
          <p:cNvSpPr/>
          <p:nvPr/>
        </p:nvSpPr>
        <p:spPr>
          <a:xfrm>
            <a:off x="1291338" y="5116553"/>
            <a:ext cx="334262" cy="29082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17982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9A33DF9-D6B4-4270-9C7E-49A33DBB966F}"/>
              </a:ext>
            </a:extLst>
          </p:cNvPr>
          <p:cNvSpPr>
            <a:spLocks noGrp="1"/>
          </p:cNvSpPr>
          <p:nvPr>
            <p:ph type="title" idx="4294967295"/>
          </p:nvPr>
        </p:nvSpPr>
        <p:spPr>
          <a:xfrm>
            <a:off x="211873" y="94589"/>
            <a:ext cx="11016200" cy="518012"/>
          </a:xfrm>
        </p:spPr>
        <p:txBody>
          <a:bodyPr/>
          <a:lstStyle/>
          <a:p>
            <a:r>
              <a:rPr lang="en-US" dirty="0"/>
              <a:t>View Details Window/Breakdown Report</a:t>
            </a:r>
          </a:p>
        </p:txBody>
      </p:sp>
      <p:sp>
        <p:nvSpPr>
          <p:cNvPr id="2" name="Slide Number Placeholder 1">
            <a:extLst>
              <a:ext uri="{FF2B5EF4-FFF2-40B4-BE49-F238E27FC236}">
                <a16:creationId xmlns:a16="http://schemas.microsoft.com/office/drawing/2014/main" id="{DBA5070F-A223-40B1-B9A9-0820619A11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7" name="Picture 16">
            <a:extLst>
              <a:ext uri="{FF2B5EF4-FFF2-40B4-BE49-F238E27FC236}">
                <a16:creationId xmlns:a16="http://schemas.microsoft.com/office/drawing/2014/main" id="{048E600A-14AE-CD71-6C99-6C086A100860}"/>
              </a:ext>
            </a:extLst>
          </p:cNvPr>
          <p:cNvPicPr>
            <a:picLocks noChangeAspect="1"/>
          </p:cNvPicPr>
          <p:nvPr/>
        </p:nvPicPr>
        <p:blipFill>
          <a:blip r:embed="rId3"/>
          <a:stretch>
            <a:fillRect/>
          </a:stretch>
        </p:blipFill>
        <p:spPr>
          <a:xfrm>
            <a:off x="228058" y="1833544"/>
            <a:ext cx="10983829" cy="3190912"/>
          </a:xfrm>
          <a:prstGeom prst="rect">
            <a:avLst/>
          </a:prstGeom>
        </p:spPr>
      </p:pic>
      <p:sp>
        <p:nvSpPr>
          <p:cNvPr id="18" name="Rectangle 17">
            <a:extLst>
              <a:ext uri="{FF2B5EF4-FFF2-40B4-BE49-F238E27FC236}">
                <a16:creationId xmlns:a16="http://schemas.microsoft.com/office/drawing/2014/main" id="{84763D01-25D0-D626-91C7-203E3898CAA2}"/>
              </a:ext>
            </a:extLst>
          </p:cNvPr>
          <p:cNvSpPr/>
          <p:nvPr/>
        </p:nvSpPr>
        <p:spPr>
          <a:xfrm>
            <a:off x="266281" y="2668772"/>
            <a:ext cx="9048773" cy="329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10084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4141-C7F9-4237-AD70-DE0E1170EEF0}"/>
              </a:ext>
            </a:extLst>
          </p:cNvPr>
          <p:cNvSpPr>
            <a:spLocks noGrp="1"/>
          </p:cNvSpPr>
          <p:nvPr>
            <p:ph type="title"/>
          </p:nvPr>
        </p:nvSpPr>
        <p:spPr/>
        <p:txBody>
          <a:bodyPr/>
          <a:lstStyle/>
          <a:p>
            <a:r>
              <a:rPr lang="en-US" dirty="0"/>
              <a:t>Change Reporting Time Period</a:t>
            </a:r>
          </a:p>
        </p:txBody>
      </p:sp>
      <p:grpSp>
        <p:nvGrpSpPr>
          <p:cNvPr id="12" name="Group 11" descr="Change Reporting Time Period window showing two fields for school year and calendar date. Green Save button.">
            <a:extLst>
              <a:ext uri="{FF2B5EF4-FFF2-40B4-BE49-F238E27FC236}">
                <a16:creationId xmlns:a16="http://schemas.microsoft.com/office/drawing/2014/main" id="{19F4DBCF-08FD-4097-B6B8-8FE7CA664C6A}"/>
              </a:ext>
            </a:extLst>
          </p:cNvPr>
          <p:cNvGrpSpPr/>
          <p:nvPr/>
        </p:nvGrpSpPr>
        <p:grpSpPr>
          <a:xfrm>
            <a:off x="4755305" y="1276514"/>
            <a:ext cx="7038975" cy="4452949"/>
            <a:chOff x="4755305" y="1276514"/>
            <a:chExt cx="7038975" cy="4452949"/>
          </a:xfrm>
        </p:grpSpPr>
        <p:grpSp>
          <p:nvGrpSpPr>
            <p:cNvPr id="5" name="Group 4">
              <a:extLst>
                <a:ext uri="{FF2B5EF4-FFF2-40B4-BE49-F238E27FC236}">
                  <a16:creationId xmlns:a16="http://schemas.microsoft.com/office/drawing/2014/main" id="{4FE0D77B-4E6D-4199-B5B9-D7214EEEF479}"/>
                </a:ext>
              </a:extLst>
            </p:cNvPr>
            <p:cNvGrpSpPr/>
            <p:nvPr/>
          </p:nvGrpSpPr>
          <p:grpSpPr>
            <a:xfrm>
              <a:off x="4755305" y="1276514"/>
              <a:ext cx="7038975" cy="4095750"/>
              <a:chOff x="4755305" y="1276514"/>
              <a:chExt cx="7038975" cy="4095750"/>
            </a:xfrm>
          </p:grpSpPr>
          <p:pic>
            <p:nvPicPr>
              <p:cNvPr id="6" name="Picture 5">
                <a:extLst>
                  <a:ext uri="{FF2B5EF4-FFF2-40B4-BE49-F238E27FC236}">
                    <a16:creationId xmlns:a16="http://schemas.microsoft.com/office/drawing/2014/main" id="{6CD40D34-60D9-423B-B140-FD63F861F037}"/>
                  </a:ext>
                </a:extLst>
              </p:cNvPr>
              <p:cNvPicPr>
                <a:picLocks noChangeAspect="1"/>
              </p:cNvPicPr>
              <p:nvPr/>
            </p:nvPicPr>
            <p:blipFill>
              <a:blip r:embed="rId3"/>
              <a:stretch>
                <a:fillRect/>
              </a:stretch>
            </p:blipFill>
            <p:spPr>
              <a:xfrm>
                <a:off x="4755305" y="1276514"/>
                <a:ext cx="7038975" cy="40957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D2849BB-6234-46D6-9FB6-341A9C1B6E1A}"/>
                  </a:ext>
                </a:extLst>
              </p:cNvPr>
              <p:cNvPicPr>
                <a:picLocks noChangeAspect="1"/>
              </p:cNvPicPr>
              <p:nvPr/>
            </p:nvPicPr>
            <p:blipFill>
              <a:blip r:embed="rId4"/>
              <a:stretch>
                <a:fillRect/>
              </a:stretch>
            </p:blipFill>
            <p:spPr>
              <a:xfrm rot="10800000">
                <a:off x="11040051" y="3480993"/>
                <a:ext cx="420660" cy="182896"/>
              </a:xfrm>
              <a:prstGeom prst="rect">
                <a:avLst/>
              </a:prstGeom>
            </p:spPr>
          </p:pic>
          <p:pic>
            <p:nvPicPr>
              <p:cNvPr id="10" name="Picture 9">
                <a:extLst>
                  <a:ext uri="{FF2B5EF4-FFF2-40B4-BE49-F238E27FC236}">
                    <a16:creationId xmlns:a16="http://schemas.microsoft.com/office/drawing/2014/main" id="{A4D7F4B7-7115-454D-912C-A5EE6B31704E}"/>
                  </a:ext>
                </a:extLst>
              </p:cNvPr>
              <p:cNvPicPr>
                <a:picLocks noChangeAspect="1"/>
              </p:cNvPicPr>
              <p:nvPr/>
            </p:nvPicPr>
            <p:blipFill>
              <a:blip r:embed="rId4"/>
              <a:stretch>
                <a:fillRect/>
              </a:stretch>
            </p:blipFill>
            <p:spPr>
              <a:xfrm rot="10800000">
                <a:off x="10620091" y="2442596"/>
                <a:ext cx="420660" cy="182896"/>
              </a:xfrm>
              <a:prstGeom prst="rect">
                <a:avLst/>
              </a:prstGeom>
            </p:spPr>
          </p:pic>
        </p:grpSp>
        <p:pic>
          <p:nvPicPr>
            <p:cNvPr id="11" name="Graphic 10" descr="Cursor with solid fill">
              <a:extLst>
                <a:ext uri="{FF2B5EF4-FFF2-40B4-BE49-F238E27FC236}">
                  <a16:creationId xmlns:a16="http://schemas.microsoft.com/office/drawing/2014/main" id="{07D6E9CD-E451-4C7F-87FA-DB889960C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3986" y="5015066"/>
              <a:ext cx="701615" cy="714397"/>
            </a:xfrm>
            <a:prstGeom prst="rect">
              <a:avLst/>
            </a:prstGeom>
          </p:spPr>
        </p:pic>
      </p:grpSp>
      <p:sp>
        <p:nvSpPr>
          <p:cNvPr id="3" name="Slide Number Placeholder 2">
            <a:extLst>
              <a:ext uri="{FF2B5EF4-FFF2-40B4-BE49-F238E27FC236}">
                <a16:creationId xmlns:a16="http://schemas.microsoft.com/office/drawing/2014/main" id="{83870C1E-3037-4BE3-A270-D11B15FDB4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grpSp>
        <p:nvGrpSpPr>
          <p:cNvPr id="14" name="Group 13">
            <a:extLst>
              <a:ext uri="{FF2B5EF4-FFF2-40B4-BE49-F238E27FC236}">
                <a16:creationId xmlns:a16="http://schemas.microsoft.com/office/drawing/2014/main" id="{4B63DE4B-C3F5-405D-8B6B-B52CFAA4EB34}"/>
              </a:ext>
            </a:extLst>
          </p:cNvPr>
          <p:cNvGrpSpPr/>
          <p:nvPr/>
        </p:nvGrpSpPr>
        <p:grpSpPr>
          <a:xfrm>
            <a:off x="557048" y="1276514"/>
            <a:ext cx="4012834" cy="4090003"/>
            <a:chOff x="557048" y="1276514"/>
            <a:chExt cx="4012834" cy="4090003"/>
          </a:xfrm>
        </p:grpSpPr>
        <p:grpSp>
          <p:nvGrpSpPr>
            <p:cNvPr id="4" name="Group 3" descr="Change Reporting Time Period button.">
              <a:extLst>
                <a:ext uri="{FF2B5EF4-FFF2-40B4-BE49-F238E27FC236}">
                  <a16:creationId xmlns:a16="http://schemas.microsoft.com/office/drawing/2014/main" id="{D3C2C580-A0AD-4220-9BB8-C3C7888B9AAF}"/>
                </a:ext>
              </a:extLst>
            </p:cNvPr>
            <p:cNvGrpSpPr/>
            <p:nvPr/>
          </p:nvGrpSpPr>
          <p:grpSpPr>
            <a:xfrm>
              <a:off x="557048" y="1276514"/>
              <a:ext cx="4012834" cy="4090003"/>
              <a:chOff x="557048" y="1282262"/>
              <a:chExt cx="4012834" cy="4090003"/>
            </a:xfrm>
          </p:grpSpPr>
          <p:pic>
            <p:nvPicPr>
              <p:cNvPr id="7" name="Picture 6">
                <a:extLst>
                  <a:ext uri="{FF2B5EF4-FFF2-40B4-BE49-F238E27FC236}">
                    <a16:creationId xmlns:a16="http://schemas.microsoft.com/office/drawing/2014/main" id="{057F3C62-C66E-4C26-AF78-DAD6D24B5FFB}"/>
                  </a:ext>
                </a:extLst>
              </p:cNvPr>
              <p:cNvPicPr>
                <a:picLocks noChangeAspect="1"/>
              </p:cNvPicPr>
              <p:nvPr/>
            </p:nvPicPr>
            <p:blipFill rotWithShape="1">
              <a:blip r:embed="rId7"/>
              <a:srcRect l="1064" t="2863" r="1367" b="1799"/>
              <a:stretch/>
            </p:blipFill>
            <p:spPr>
              <a:xfrm>
                <a:off x="557048" y="1282262"/>
                <a:ext cx="4012834" cy="4090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D51B3FF2-6E1B-40F9-BFDF-C506BF49EA32}"/>
                  </a:ext>
                </a:extLst>
              </p:cNvPr>
              <p:cNvSpPr/>
              <p:nvPr/>
            </p:nvSpPr>
            <p:spPr>
              <a:xfrm>
                <a:off x="557048" y="1901333"/>
                <a:ext cx="1881352" cy="663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13" name="Picture 12">
              <a:extLst>
                <a:ext uri="{FF2B5EF4-FFF2-40B4-BE49-F238E27FC236}">
                  <a16:creationId xmlns:a16="http://schemas.microsoft.com/office/drawing/2014/main" id="{3A4507E8-D063-4A1D-9B6E-F6A3560AEC3C}"/>
                </a:ext>
              </a:extLst>
            </p:cNvPr>
            <p:cNvPicPr>
              <a:picLocks noChangeAspect="1"/>
            </p:cNvPicPr>
            <p:nvPr/>
          </p:nvPicPr>
          <p:blipFill>
            <a:blip r:embed="rId8"/>
            <a:stretch>
              <a:fillRect/>
            </a:stretch>
          </p:blipFill>
          <p:spPr>
            <a:xfrm>
              <a:off x="2563465" y="1977800"/>
              <a:ext cx="447256" cy="464795"/>
            </a:xfrm>
            <a:prstGeom prst="rect">
              <a:avLst/>
            </a:prstGeom>
          </p:spPr>
        </p:pic>
      </p:grpSp>
    </p:spTree>
    <p:extLst>
      <p:ext uri="{BB962C8B-B14F-4D97-AF65-F5344CB8AC3E}">
        <p14:creationId xmlns:p14="http://schemas.microsoft.com/office/powerpoint/2010/main" val="3522503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dirty="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dirty="0">
                <a:solidFill>
                  <a:schemeClr val="tx1">
                    <a:lumMod val="50000"/>
                  </a:schemeClr>
                </a:solidFill>
              </a:rPr>
              <a:t>You can contact the Help Desk for assistance with any technical issues you encounter.</a:t>
            </a:r>
          </a:p>
          <a:p>
            <a:pPr marL="0" indent="0" eaLnBrk="1" fontAlgn="auto" hangingPunct="1">
              <a:buNone/>
              <a:defRPr/>
            </a:pPr>
            <a:r>
              <a:rPr lang="en-US" sz="1800" dirty="0">
                <a:solidFill>
                  <a:schemeClr val="tx1">
                    <a:lumMod val="50000"/>
                  </a:schemeClr>
                </a:solidFill>
              </a:rPr>
              <a:t>When contacting the Help Desk, please be ready to provide the following:</a:t>
            </a:r>
          </a:p>
          <a:p>
            <a:pPr eaLnBrk="1" fontAlgn="auto" hangingPunct="1">
              <a:defRPr/>
            </a:pPr>
            <a:r>
              <a:rPr lang="en-US" sz="1800" dirty="0">
                <a:solidFill>
                  <a:schemeClr val="tx1">
                    <a:lumMod val="50000"/>
                  </a:schemeClr>
                </a:solidFill>
              </a:rPr>
              <a:t>Any error messages that are appearing (including codes)</a:t>
            </a:r>
          </a:p>
          <a:p>
            <a:pPr eaLnBrk="1" fontAlgn="auto" hangingPunct="1">
              <a:defRPr/>
            </a:pPr>
            <a:r>
              <a:rPr lang="en-US" sz="1800" dirty="0">
                <a:solidFill>
                  <a:schemeClr val="tx1">
                    <a:lumMod val="50000"/>
                  </a:schemeClr>
                </a:solidFill>
              </a:rPr>
              <a:t>Your operating system and browser information</a:t>
            </a:r>
          </a:p>
          <a:p>
            <a:pPr eaLnBrk="1" fontAlgn="auto" hangingPunct="1">
              <a:defRPr/>
            </a:pPr>
            <a:r>
              <a:rPr lang="en-US" sz="1800" dirty="0">
                <a:solidFill>
                  <a:schemeClr val="tx1">
                    <a:lumMod val="50000"/>
                  </a:schemeClr>
                </a:solidFill>
              </a:rPr>
              <a:t>Your network configuration information</a:t>
            </a:r>
          </a:p>
          <a:p>
            <a:pPr eaLnBrk="1" fontAlgn="auto" hangingPunct="1">
              <a:defRPr/>
            </a:pPr>
            <a:r>
              <a:rPr lang="en-US" sz="1800" dirty="0">
                <a:solidFill>
                  <a:schemeClr val="tx1">
                    <a:lumMod val="50000"/>
                  </a:schemeClr>
                </a:solidFill>
              </a:rPr>
              <a:t>Your contact information for follow-up by phone or email</a:t>
            </a:r>
          </a:p>
          <a:p>
            <a:pPr eaLnBrk="1" fontAlgn="auto" hangingPunct="1">
              <a:defRPr/>
            </a:pPr>
            <a:r>
              <a:rPr lang="en-US" sz="1800" dirty="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dirty="0">
                <a:solidFill>
                  <a:schemeClr val="tx1">
                    <a:lumMod val="50000"/>
                  </a:schemeClr>
                </a:solidFill>
              </a:rPr>
              <a:t>For test administration or policy issues, please contact your District Test Coordinator.</a:t>
            </a:r>
          </a:p>
          <a:p>
            <a:pPr marL="0" indent="0">
              <a:buNone/>
            </a:pPr>
            <a:r>
              <a:rPr lang="en-US" sz="1800" dirty="0">
                <a:solidFill>
                  <a:schemeClr val="tx1">
                    <a:lumMod val="50000"/>
                  </a:schemeClr>
                </a:solidFill>
              </a:rPr>
              <a:t>You can find more announcements on your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Thank You!</a:t>
            </a:r>
          </a:p>
        </p:txBody>
      </p:sp>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Reporting System User Guide for Summative and Interim Assessments</a:t>
            </a:r>
          </a:p>
          <a:p>
            <a:pPr>
              <a:defRPr/>
            </a:pPr>
            <a:r>
              <a:rPr lang="en-US" dirty="0">
                <a:solidFill>
                  <a:srgbClr val="0000FF"/>
                </a:solidFill>
                <a:hlinkClick r:id="rId3">
                  <a:extLst>
                    <a:ext uri="{A12FA001-AC4F-418D-AE19-62706E023703}">
                      <ahyp:hlinkClr xmlns:ahyp="http://schemas.microsoft.com/office/drawing/2018/hyperlinkcolor" val="tx"/>
                    </a:ext>
                  </a:extLst>
                </a:hlinkClick>
              </a:rPr>
              <a:t>https://mt.portal.cambiumast.com/</a:t>
            </a:r>
            <a:r>
              <a:rPr lang="en-US" dirty="0">
                <a:solidFill>
                  <a:srgbClr val="0000FF"/>
                </a:solidFill>
              </a:rPr>
              <a:t> </a:t>
            </a:r>
          </a:p>
          <a:p>
            <a:pPr eaLnBrk="1" fontAlgn="auto" hangingPunct="1">
              <a:buFont typeface="Arial" panose="020B0604020202020204" pitchFamily="34" charset="0"/>
              <a:buChar char="•"/>
              <a:defRPr/>
            </a:pPr>
            <a:r>
              <a:rPr lang="en-US" sz="2200" dirty="0">
                <a:solidFill>
                  <a:schemeClr val="tx1"/>
                </a:solidFill>
              </a:rPr>
              <a:t>1-877-365-7915</a:t>
            </a:r>
          </a:p>
          <a:p>
            <a:pPr eaLnBrk="1" fontAlgn="auto" hangingPunct="1">
              <a:buFont typeface="Arial" panose="020B0604020202020204" pitchFamily="34" charset="0"/>
              <a:buChar char="•"/>
              <a:defRPr/>
            </a:pPr>
            <a:r>
              <a:rPr lang="en-US" sz="2200" dirty="0">
                <a:solidFill>
                  <a:srgbClr val="0000FF"/>
                </a:solidFill>
                <a:hlinkClick r:id="rId4">
                  <a:extLst>
                    <a:ext uri="{A12FA001-AC4F-418D-AE19-62706E023703}">
                      <ahyp:hlinkClr xmlns:ahyp="http://schemas.microsoft.com/office/drawing/2018/hyperlinkcolor" val="tx"/>
                    </a:ext>
                  </a:extLst>
                </a:hlinkClick>
              </a:rPr>
              <a:t>mthelpdesk@cambiumassessment.com</a:t>
            </a:r>
            <a:endParaRPr lang="en-US" dirty="0">
              <a:solidFill>
                <a:srgbClr val="0000FF"/>
              </a:solidFill>
            </a:endParaRPr>
          </a:p>
          <a:p>
            <a:pPr eaLnBrk="1" fontAlgn="auto" hangingPunct="1">
              <a:buFont typeface="Arial" panose="020B0604020202020204" pitchFamily="34" charset="0"/>
              <a:buChar char="•"/>
              <a:defRPr/>
            </a:pPr>
            <a:r>
              <a:rPr lang="en-US" sz="2200" dirty="0">
                <a:solidFill>
                  <a:schemeClr val="tx1"/>
                </a:solidFill>
              </a:rPr>
              <a:t>Hours: M-F 6:00 a.m. – 6:00 p.m. MST</a:t>
            </a:r>
          </a:p>
          <a:p>
            <a:pPr eaLnBrk="1" fontAlgn="auto" hangingPunct="1">
              <a:buFont typeface="Arial" panose="020B0604020202020204" pitchFamily="34" charset="0"/>
              <a:buChar char="•"/>
              <a:defRPr/>
            </a:pPr>
            <a:endParaRPr lang="en-US" dirty="0">
              <a:solidFill>
                <a:srgbClr val="FF0000"/>
              </a:solidFill>
            </a:endParaRPr>
          </a:p>
        </p:txBody>
      </p:sp>
      <p:sp>
        <p:nvSpPr>
          <p:cNvPr id="5" name="Slide Number Placeholder 4">
            <a:extLst>
              <a:ext uri="{FF2B5EF4-FFF2-40B4-BE49-F238E27FC236}">
                <a16:creationId xmlns:a16="http://schemas.microsoft.com/office/drawing/2014/main" id="{600F8206-BE26-42E3-BFED-6ABF0E7C901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8353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BF73AA-288C-42F0-B7FA-80E22D950A96}"/>
              </a:ext>
            </a:extLst>
          </p:cNvPr>
          <p:cNvSpPr>
            <a:spLocks noGrp="1"/>
          </p:cNvSpPr>
          <p:nvPr>
            <p:ph type="title"/>
          </p:nvPr>
        </p:nvSpPr>
        <p:spPr/>
        <p:txBody>
          <a:bodyPr/>
          <a:lstStyle/>
          <a:p>
            <a:r>
              <a:rPr lang="en-US" dirty="0"/>
              <a:t>Dashboard Generator</a:t>
            </a:r>
          </a:p>
        </p:txBody>
      </p:sp>
      <p:grpSp>
        <p:nvGrpSpPr>
          <p:cNvPr id="2" name="Group 1" descr="Dashboard Generator page with three sections.&#10;">
            <a:extLst>
              <a:ext uri="{FF2B5EF4-FFF2-40B4-BE49-F238E27FC236}">
                <a16:creationId xmlns:a16="http://schemas.microsoft.com/office/drawing/2014/main" id="{4B4326BF-AD90-4BAD-84F0-311F09D21789}"/>
              </a:ext>
            </a:extLst>
          </p:cNvPr>
          <p:cNvGrpSpPr/>
          <p:nvPr/>
        </p:nvGrpSpPr>
        <p:grpSpPr>
          <a:xfrm>
            <a:off x="492642" y="804194"/>
            <a:ext cx="11206716" cy="5703643"/>
            <a:chOff x="492642" y="804194"/>
            <a:chExt cx="11206716" cy="5703643"/>
          </a:xfrm>
        </p:grpSpPr>
        <p:grpSp>
          <p:nvGrpSpPr>
            <p:cNvPr id="18" name="Group 17">
              <a:extLst>
                <a:ext uri="{FF2B5EF4-FFF2-40B4-BE49-F238E27FC236}">
                  <a16:creationId xmlns:a16="http://schemas.microsoft.com/office/drawing/2014/main" id="{B6B34E58-6366-44AC-A5FD-FDA89850196C}"/>
                </a:ext>
              </a:extLst>
            </p:cNvPr>
            <p:cNvGrpSpPr/>
            <p:nvPr/>
          </p:nvGrpSpPr>
          <p:grpSpPr>
            <a:xfrm>
              <a:off x="492642" y="804194"/>
              <a:ext cx="11206716" cy="5249611"/>
              <a:chOff x="492642" y="804194"/>
              <a:chExt cx="11206716" cy="5249611"/>
            </a:xfrm>
          </p:grpSpPr>
          <p:pic>
            <p:nvPicPr>
              <p:cNvPr id="15" name="Picture 14">
                <a:extLst>
                  <a:ext uri="{FF2B5EF4-FFF2-40B4-BE49-F238E27FC236}">
                    <a16:creationId xmlns:a16="http://schemas.microsoft.com/office/drawing/2014/main" id="{74DB9AD5-6C99-49D9-B8AB-783962A8ABD8}"/>
                  </a:ext>
                </a:extLst>
              </p:cNvPr>
              <p:cNvPicPr>
                <a:picLocks noChangeAspect="1"/>
              </p:cNvPicPr>
              <p:nvPr/>
            </p:nvPicPr>
            <p:blipFill>
              <a:blip r:embed="rId3"/>
              <a:stretch>
                <a:fillRect/>
              </a:stretch>
            </p:blipFill>
            <p:spPr>
              <a:xfrm>
                <a:off x="492642" y="804194"/>
                <a:ext cx="11206716" cy="52496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432C9726-AD80-44B2-9215-081C99BA7DD4}"/>
                  </a:ext>
                </a:extLst>
              </p:cNvPr>
              <p:cNvSpPr/>
              <p:nvPr/>
            </p:nvSpPr>
            <p:spPr>
              <a:xfrm>
                <a:off x="3576090" y="2169043"/>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1" name="Flowchart: Connector 10">
                <a:extLst>
                  <a:ext uri="{FF2B5EF4-FFF2-40B4-BE49-F238E27FC236}">
                    <a16:creationId xmlns:a16="http://schemas.microsoft.com/office/drawing/2014/main" id="{6046A7BE-F20B-4C3D-88A7-E2995B40EDFE}"/>
                  </a:ext>
                </a:extLst>
              </p:cNvPr>
              <p:cNvSpPr/>
              <p:nvPr/>
            </p:nvSpPr>
            <p:spPr>
              <a:xfrm>
                <a:off x="7680248" y="2137147"/>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12" name="Flowchart: Connector 11">
                <a:extLst>
                  <a:ext uri="{FF2B5EF4-FFF2-40B4-BE49-F238E27FC236}">
                    <a16:creationId xmlns:a16="http://schemas.microsoft.com/office/drawing/2014/main" id="{75D2134A-5658-42A4-8C49-B7263914A676}"/>
                  </a:ext>
                </a:extLst>
              </p:cNvPr>
              <p:cNvSpPr/>
              <p:nvPr/>
            </p:nvSpPr>
            <p:spPr>
              <a:xfrm>
                <a:off x="11121655" y="2137147"/>
                <a:ext cx="467832" cy="41467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sp>
            <p:nvSpPr>
              <p:cNvPr id="13" name="Arrow: Right 12">
                <a:extLst>
                  <a:ext uri="{FF2B5EF4-FFF2-40B4-BE49-F238E27FC236}">
                    <a16:creationId xmlns:a16="http://schemas.microsoft.com/office/drawing/2014/main" id="{E715AED1-6361-4609-9A66-99507864F2FF}"/>
                  </a:ext>
                </a:extLst>
              </p:cNvPr>
              <p:cNvSpPr/>
              <p:nvPr/>
            </p:nvSpPr>
            <p:spPr>
              <a:xfrm>
                <a:off x="7545574" y="886067"/>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7" name="Picture 16">
                <a:extLst>
                  <a:ext uri="{FF2B5EF4-FFF2-40B4-BE49-F238E27FC236}">
                    <a16:creationId xmlns:a16="http://schemas.microsoft.com/office/drawing/2014/main" id="{28167815-F544-4D4B-AECD-C21A6689100F}"/>
                  </a:ext>
                </a:extLst>
              </p:cNvPr>
              <p:cNvPicPr>
                <a:picLocks noChangeAspect="1"/>
              </p:cNvPicPr>
              <p:nvPr/>
            </p:nvPicPr>
            <p:blipFill>
              <a:blip r:embed="rId4"/>
              <a:stretch>
                <a:fillRect/>
              </a:stretch>
            </p:blipFill>
            <p:spPr>
              <a:xfrm>
                <a:off x="888769" y="4873334"/>
                <a:ext cx="164177" cy="171018"/>
              </a:xfrm>
              <a:prstGeom prst="rect">
                <a:avLst/>
              </a:prstGeom>
            </p:spPr>
          </p:pic>
        </p:grpSp>
        <p:pic>
          <p:nvPicPr>
            <p:cNvPr id="14" name="Graphic 13" descr="Cursor with solid fill">
              <a:extLst>
                <a:ext uri="{FF2B5EF4-FFF2-40B4-BE49-F238E27FC236}">
                  <a16:creationId xmlns:a16="http://schemas.microsoft.com/office/drawing/2014/main" id="{012A9534-DBCE-437F-9537-2C6BE1F5D6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0952" y="5793440"/>
              <a:ext cx="701615" cy="714397"/>
            </a:xfrm>
            <a:prstGeom prst="rect">
              <a:avLst/>
            </a:prstGeom>
          </p:spPr>
        </p:pic>
      </p:grpSp>
      <p:sp>
        <p:nvSpPr>
          <p:cNvPr id="3" name="Slide Number Placeholder 2">
            <a:extLst>
              <a:ext uri="{FF2B5EF4-FFF2-40B4-BE49-F238E27FC236}">
                <a16:creationId xmlns:a16="http://schemas.microsoft.com/office/drawing/2014/main" id="{5BA14AD3-AB7D-4D07-A55D-1DC4A26ABAA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92E55691-029E-44FC-8349-BD7EC71D2150}"/>
              </a:ext>
            </a:extLst>
          </p:cNvPr>
          <p:cNvPicPr>
            <a:picLocks noChangeAspect="1"/>
          </p:cNvPicPr>
          <p:nvPr/>
        </p:nvPicPr>
        <p:blipFill>
          <a:blip r:embed="rId7"/>
          <a:stretch>
            <a:fillRect/>
          </a:stretch>
        </p:blipFill>
        <p:spPr>
          <a:xfrm>
            <a:off x="9921260" y="2794278"/>
            <a:ext cx="408754" cy="424784"/>
          </a:xfrm>
          <a:prstGeom prst="rect">
            <a:avLst/>
          </a:prstGeom>
        </p:spPr>
      </p:pic>
    </p:spTree>
    <p:extLst>
      <p:ext uri="{BB962C8B-B14F-4D97-AF65-F5344CB8AC3E}">
        <p14:creationId xmlns:p14="http://schemas.microsoft.com/office/powerpoint/2010/main" val="217152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dirty="0"/>
              <a:t>Dashboard—Test Group Cards</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90D80B7F-1CF8-6341-37E9-D23DC882D709}"/>
              </a:ext>
            </a:extLst>
          </p:cNvPr>
          <p:cNvPicPr>
            <a:picLocks noChangeAspect="1"/>
          </p:cNvPicPr>
          <p:nvPr/>
        </p:nvPicPr>
        <p:blipFill>
          <a:blip r:embed="rId3"/>
          <a:stretch>
            <a:fillRect/>
          </a:stretch>
        </p:blipFill>
        <p:spPr>
          <a:xfrm>
            <a:off x="28263" y="520550"/>
            <a:ext cx="12135474" cy="5816899"/>
          </a:xfrm>
          <a:prstGeom prst="rect">
            <a:avLst/>
          </a:prstGeom>
        </p:spPr>
      </p:pic>
      <p:pic>
        <p:nvPicPr>
          <p:cNvPr id="8" name="Picture 7">
            <a:extLst>
              <a:ext uri="{FF2B5EF4-FFF2-40B4-BE49-F238E27FC236}">
                <a16:creationId xmlns:a16="http://schemas.microsoft.com/office/drawing/2014/main" id="{2199B4DB-7D1E-2569-C062-DCA8703A39E9}"/>
              </a:ext>
            </a:extLst>
          </p:cNvPr>
          <p:cNvPicPr>
            <a:picLocks noChangeAspect="1"/>
          </p:cNvPicPr>
          <p:nvPr/>
        </p:nvPicPr>
        <p:blipFill>
          <a:blip r:embed="rId4"/>
          <a:stretch>
            <a:fillRect/>
          </a:stretch>
        </p:blipFill>
        <p:spPr>
          <a:xfrm>
            <a:off x="7715679" y="4121494"/>
            <a:ext cx="2242030" cy="2084482"/>
          </a:xfrm>
          <a:prstGeom prst="rect">
            <a:avLst/>
          </a:prstGeom>
          <a:ln w="38100">
            <a:solidFill>
              <a:srgbClr val="FF0000"/>
            </a:solidFill>
          </a:ln>
        </p:spPr>
      </p:pic>
    </p:spTree>
    <p:extLst>
      <p:ext uri="{BB962C8B-B14F-4D97-AF65-F5344CB8AC3E}">
        <p14:creationId xmlns:p14="http://schemas.microsoft.com/office/powerpoint/2010/main" val="182705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dirty="0"/>
              <a:t>Dashboard—Filters Panel</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1EBE0A6D-FF0D-4C78-8CAD-81F520D7AEF8}"/>
              </a:ext>
            </a:extLst>
          </p:cNvPr>
          <p:cNvPicPr>
            <a:picLocks noChangeAspect="1"/>
          </p:cNvPicPr>
          <p:nvPr/>
        </p:nvPicPr>
        <p:blipFill>
          <a:blip r:embed="rId3"/>
          <a:stretch>
            <a:fillRect/>
          </a:stretch>
        </p:blipFill>
        <p:spPr>
          <a:xfrm>
            <a:off x="9445401" y="2311668"/>
            <a:ext cx="361076" cy="375236"/>
          </a:xfrm>
          <a:prstGeom prst="rect">
            <a:avLst/>
          </a:prstGeom>
        </p:spPr>
      </p:pic>
      <p:pic>
        <p:nvPicPr>
          <p:cNvPr id="4" name="Picture 3">
            <a:extLst>
              <a:ext uri="{FF2B5EF4-FFF2-40B4-BE49-F238E27FC236}">
                <a16:creationId xmlns:a16="http://schemas.microsoft.com/office/drawing/2014/main" id="{5A116F5D-6746-9A14-5F8E-93298C31231E}"/>
              </a:ext>
            </a:extLst>
          </p:cNvPr>
          <p:cNvPicPr>
            <a:picLocks noChangeAspect="1"/>
          </p:cNvPicPr>
          <p:nvPr/>
        </p:nvPicPr>
        <p:blipFill>
          <a:blip r:embed="rId4"/>
          <a:stretch>
            <a:fillRect/>
          </a:stretch>
        </p:blipFill>
        <p:spPr>
          <a:xfrm>
            <a:off x="971632" y="912669"/>
            <a:ext cx="10610026" cy="5085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a:extLst>
              <a:ext uri="{FF2B5EF4-FFF2-40B4-BE49-F238E27FC236}">
                <a16:creationId xmlns:a16="http://schemas.microsoft.com/office/drawing/2014/main" id="{B4608EE0-685F-3FC3-2727-F9C132788D4E}"/>
              </a:ext>
            </a:extLst>
          </p:cNvPr>
          <p:cNvSpPr/>
          <p:nvPr/>
        </p:nvSpPr>
        <p:spPr>
          <a:xfrm>
            <a:off x="365576" y="2396134"/>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1" name="Arrow: Right 10">
            <a:extLst>
              <a:ext uri="{FF2B5EF4-FFF2-40B4-BE49-F238E27FC236}">
                <a16:creationId xmlns:a16="http://schemas.microsoft.com/office/drawing/2014/main" id="{289DBC88-E463-D559-3F43-78C500CA644B}"/>
              </a:ext>
            </a:extLst>
          </p:cNvPr>
          <p:cNvSpPr/>
          <p:nvPr/>
        </p:nvSpPr>
        <p:spPr>
          <a:xfrm>
            <a:off x="1629932" y="725808"/>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8" name="Picture 7">
            <a:extLst>
              <a:ext uri="{FF2B5EF4-FFF2-40B4-BE49-F238E27FC236}">
                <a16:creationId xmlns:a16="http://schemas.microsoft.com/office/drawing/2014/main" id="{D9D36743-AC10-39D1-DA6A-48DA7D13EBB8}"/>
              </a:ext>
            </a:extLst>
          </p:cNvPr>
          <p:cNvPicPr>
            <a:picLocks noChangeAspect="1"/>
          </p:cNvPicPr>
          <p:nvPr/>
        </p:nvPicPr>
        <p:blipFill rotWithShape="1">
          <a:blip r:embed="rId5"/>
          <a:srcRect t="2049" r="2168" b="2661"/>
          <a:stretch/>
        </p:blipFill>
        <p:spPr>
          <a:xfrm>
            <a:off x="2235988" y="859625"/>
            <a:ext cx="2420698" cy="2494995"/>
          </a:xfrm>
          <a:prstGeom prst="rect">
            <a:avLst/>
          </a:prstGeom>
        </p:spPr>
      </p:pic>
    </p:spTree>
    <p:extLst>
      <p:ext uri="{BB962C8B-B14F-4D97-AF65-F5344CB8AC3E}">
        <p14:creationId xmlns:p14="http://schemas.microsoft.com/office/powerpoint/2010/main" val="91398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dirty="0"/>
              <a:t>Performance on Tests Report for a Teacher—Two Tables</a:t>
            </a:r>
          </a:p>
        </p:txBody>
      </p:sp>
      <p:grpSp>
        <p:nvGrpSpPr>
          <p:cNvPr id="2" name="Group 1" descr="Teacher's Performance on Tests report.&#10;">
            <a:extLst>
              <a:ext uri="{FF2B5EF4-FFF2-40B4-BE49-F238E27FC236}">
                <a16:creationId xmlns:a16="http://schemas.microsoft.com/office/drawing/2014/main" id="{25FD523B-D0A7-4E54-9C7F-66DDDCB1B4E5}"/>
              </a:ext>
            </a:extLst>
          </p:cNvPr>
          <p:cNvGrpSpPr/>
          <p:nvPr/>
        </p:nvGrpSpPr>
        <p:grpSpPr>
          <a:xfrm>
            <a:off x="927375" y="907194"/>
            <a:ext cx="10337250" cy="5207167"/>
            <a:chOff x="927375" y="907194"/>
            <a:chExt cx="10337250" cy="5207167"/>
          </a:xfrm>
        </p:grpSpPr>
        <p:grpSp>
          <p:nvGrpSpPr>
            <p:cNvPr id="11" name="Group 10">
              <a:extLst>
                <a:ext uri="{FF2B5EF4-FFF2-40B4-BE49-F238E27FC236}">
                  <a16:creationId xmlns:a16="http://schemas.microsoft.com/office/drawing/2014/main" id="{925A04C1-A164-48E2-9CDA-E1604957D168}"/>
                </a:ext>
              </a:extLst>
            </p:cNvPr>
            <p:cNvGrpSpPr/>
            <p:nvPr/>
          </p:nvGrpSpPr>
          <p:grpSpPr>
            <a:xfrm>
              <a:off x="927375" y="907194"/>
              <a:ext cx="10337250" cy="5207167"/>
              <a:chOff x="927375" y="907194"/>
              <a:chExt cx="10337250" cy="5207167"/>
            </a:xfrm>
          </p:grpSpPr>
          <p:pic>
            <p:nvPicPr>
              <p:cNvPr id="7" name="Picture 6">
                <a:extLst>
                  <a:ext uri="{FF2B5EF4-FFF2-40B4-BE49-F238E27FC236}">
                    <a16:creationId xmlns:a16="http://schemas.microsoft.com/office/drawing/2014/main" id="{2088C150-9982-46FD-8042-FABCC477C85D}"/>
                  </a:ext>
                </a:extLst>
              </p:cNvPr>
              <p:cNvPicPr>
                <a:picLocks noChangeAspect="1"/>
              </p:cNvPicPr>
              <p:nvPr/>
            </p:nvPicPr>
            <p:blipFill rotWithShape="1">
              <a:blip r:embed="rId3"/>
              <a:srcRect b="697"/>
              <a:stretch/>
            </p:blipFill>
            <p:spPr>
              <a:xfrm>
                <a:off x="927375" y="907194"/>
                <a:ext cx="10337250" cy="52071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F41757D-DB29-4E0F-9380-ECBE6109D6FE}"/>
                  </a:ext>
                </a:extLst>
              </p:cNvPr>
              <p:cNvSpPr/>
              <p:nvPr/>
            </p:nvSpPr>
            <p:spPr>
              <a:xfrm>
                <a:off x="8229600" y="5794872"/>
                <a:ext cx="2820318" cy="2423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0" name="Picture 9">
                <a:extLst>
                  <a:ext uri="{FF2B5EF4-FFF2-40B4-BE49-F238E27FC236}">
                    <a16:creationId xmlns:a16="http://schemas.microsoft.com/office/drawing/2014/main" id="{2ADB4E1A-ABB4-46BE-BB25-BF0DCE478240}"/>
                  </a:ext>
                </a:extLst>
              </p:cNvPr>
              <p:cNvPicPr>
                <a:picLocks noChangeAspect="1"/>
              </p:cNvPicPr>
              <p:nvPr/>
            </p:nvPicPr>
            <p:blipFill>
              <a:blip r:embed="rId4"/>
              <a:stretch>
                <a:fillRect/>
              </a:stretch>
            </p:blipFill>
            <p:spPr>
              <a:xfrm>
                <a:off x="6730962" y="5241918"/>
                <a:ext cx="639323" cy="163231"/>
              </a:xfrm>
              <a:prstGeom prst="rect">
                <a:avLst/>
              </a:prstGeom>
            </p:spPr>
          </p:pic>
        </p:grpSp>
        <p:sp>
          <p:nvSpPr>
            <p:cNvPr id="12" name="Arrow: Right 11">
              <a:extLst>
                <a:ext uri="{FF2B5EF4-FFF2-40B4-BE49-F238E27FC236}">
                  <a16:creationId xmlns:a16="http://schemas.microsoft.com/office/drawing/2014/main" id="{0AA6F9E6-0D48-4824-AC4E-9EB3E8B3EA28}"/>
                </a:ext>
              </a:extLst>
            </p:cNvPr>
            <p:cNvSpPr/>
            <p:nvPr/>
          </p:nvSpPr>
          <p:spPr>
            <a:xfrm>
              <a:off x="2252337" y="4248195"/>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3" name="Arrow: Right 12">
              <a:extLst>
                <a:ext uri="{FF2B5EF4-FFF2-40B4-BE49-F238E27FC236}">
                  <a16:creationId xmlns:a16="http://schemas.microsoft.com/office/drawing/2014/main" id="{0E306418-0AF3-4AA6-A4D6-F28D04165771}"/>
                </a:ext>
              </a:extLst>
            </p:cNvPr>
            <p:cNvSpPr/>
            <p:nvPr/>
          </p:nvSpPr>
          <p:spPr>
            <a:xfrm>
              <a:off x="2252337" y="1602311"/>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91303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C5259D-BF24-45EF-9B22-928F34895785}"/>
              </a:ext>
            </a:extLst>
          </p:cNvPr>
          <p:cNvSpPr>
            <a:spLocks noGrp="1"/>
          </p:cNvSpPr>
          <p:nvPr>
            <p:ph type="title"/>
          </p:nvPr>
        </p:nvSpPr>
        <p:spPr>
          <a:xfrm>
            <a:off x="426230" y="65597"/>
            <a:ext cx="11615206" cy="518012"/>
          </a:xfrm>
        </p:spPr>
        <p:txBody>
          <a:bodyPr>
            <a:normAutofit fontScale="90000"/>
          </a:bodyPr>
          <a:lstStyle/>
          <a:p>
            <a:r>
              <a:rPr lang="en-US" dirty="0"/>
              <a:t>Performance on Tests Report for a Teacher—Aggregate Comparison Rows</a:t>
            </a:r>
          </a:p>
        </p:txBody>
      </p:sp>
      <p:grpSp>
        <p:nvGrpSpPr>
          <p:cNvPr id="12" name="Group 11" descr="Teacher's My Assessments table with comparison rows open.&#10;">
            <a:extLst>
              <a:ext uri="{FF2B5EF4-FFF2-40B4-BE49-F238E27FC236}">
                <a16:creationId xmlns:a16="http://schemas.microsoft.com/office/drawing/2014/main" id="{ED3EA02E-0510-4B32-860C-65993CBA98B8}"/>
              </a:ext>
            </a:extLst>
          </p:cNvPr>
          <p:cNvGrpSpPr/>
          <p:nvPr/>
        </p:nvGrpSpPr>
        <p:grpSpPr>
          <a:xfrm>
            <a:off x="537990" y="1230464"/>
            <a:ext cx="11116019" cy="4397071"/>
            <a:chOff x="506776" y="1166447"/>
            <a:chExt cx="11534660" cy="4481038"/>
          </a:xfrm>
        </p:grpSpPr>
        <p:pic>
          <p:nvPicPr>
            <p:cNvPr id="7" name="Picture 6">
              <a:extLst>
                <a:ext uri="{FF2B5EF4-FFF2-40B4-BE49-F238E27FC236}">
                  <a16:creationId xmlns:a16="http://schemas.microsoft.com/office/drawing/2014/main" id="{4E77E00C-E4A7-4DE6-AA37-A6DA32A53CD9}"/>
                </a:ext>
              </a:extLst>
            </p:cNvPr>
            <p:cNvPicPr>
              <a:picLocks noChangeAspect="1"/>
            </p:cNvPicPr>
            <p:nvPr/>
          </p:nvPicPr>
          <p:blipFill>
            <a:blip r:embed="rId3"/>
            <a:stretch>
              <a:fillRect/>
            </a:stretch>
          </p:blipFill>
          <p:spPr>
            <a:xfrm>
              <a:off x="506776" y="1210515"/>
              <a:ext cx="11534660" cy="44369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Flowchart: Connector 7">
              <a:extLst>
                <a:ext uri="{FF2B5EF4-FFF2-40B4-BE49-F238E27FC236}">
                  <a16:creationId xmlns:a16="http://schemas.microsoft.com/office/drawing/2014/main" id="{358F6CDA-8EC0-4A31-8EE5-1A33E231562B}"/>
                </a:ext>
              </a:extLst>
            </p:cNvPr>
            <p:cNvSpPr/>
            <p:nvPr/>
          </p:nvSpPr>
          <p:spPr>
            <a:xfrm>
              <a:off x="3631174" y="3347847"/>
              <a:ext cx="467832" cy="41467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9" name="Flowchart: Connector 8">
              <a:extLst>
                <a:ext uri="{FF2B5EF4-FFF2-40B4-BE49-F238E27FC236}">
                  <a16:creationId xmlns:a16="http://schemas.microsoft.com/office/drawing/2014/main" id="{A1ECC488-31C7-49D7-958D-6EC87E50F07C}"/>
                </a:ext>
              </a:extLst>
            </p:cNvPr>
            <p:cNvSpPr/>
            <p:nvPr/>
          </p:nvSpPr>
          <p:spPr>
            <a:xfrm>
              <a:off x="1073425" y="2806185"/>
              <a:ext cx="467832" cy="41467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0" name="Arrow: Right 9">
              <a:extLst>
                <a:ext uri="{FF2B5EF4-FFF2-40B4-BE49-F238E27FC236}">
                  <a16:creationId xmlns:a16="http://schemas.microsoft.com/office/drawing/2014/main" id="{9C227D95-DD7A-4AC6-9DA8-F9702725B6A7}"/>
                </a:ext>
              </a:extLst>
            </p:cNvPr>
            <p:cNvSpPr/>
            <p:nvPr/>
          </p:nvSpPr>
          <p:spPr>
            <a:xfrm rot="10800000">
              <a:off x="4180289" y="1166447"/>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1" name="Graphic 10" descr="Cursor with solid fill">
              <a:extLst>
                <a:ext uri="{FF2B5EF4-FFF2-40B4-BE49-F238E27FC236}">
                  <a16:creationId xmlns:a16="http://schemas.microsoft.com/office/drawing/2014/main" id="{8260B717-1D02-4D6A-8547-962171EB5D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3135" y="3442565"/>
              <a:ext cx="728039" cy="728039"/>
            </a:xfrm>
            <a:prstGeom prst="rect">
              <a:avLst/>
            </a:prstGeom>
          </p:spPr>
        </p:pic>
      </p:grpSp>
      <p:sp>
        <p:nvSpPr>
          <p:cNvPr id="3" name="Slide Number Placeholder 2">
            <a:extLst>
              <a:ext uri="{FF2B5EF4-FFF2-40B4-BE49-F238E27FC236}">
                <a16:creationId xmlns:a16="http://schemas.microsoft.com/office/drawing/2014/main" id="{12722137-49AC-44A2-85F6-4847D7D32B7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473441907"/>
      </p:ext>
    </p:extLst>
  </p:cSld>
  <p:clrMapOvr>
    <a:masterClrMapping/>
  </p:clrMapOvr>
</p:sld>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7179</Words>
  <Application>Microsoft Office PowerPoint</Application>
  <PresentationFormat>Widescreen</PresentationFormat>
  <Paragraphs>502</Paragraphs>
  <Slides>45</Slides>
  <Notes>45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Arial</vt:lpstr>
      <vt:lpstr>Arial Narrow</vt:lpstr>
      <vt:lpstr>Calibri</vt:lpstr>
      <vt:lpstr>Franklin Gothic Book</vt:lpstr>
      <vt:lpstr>Franklin Gothic Medium</vt:lpstr>
      <vt:lpstr>Gill Sans MT</vt:lpstr>
      <vt:lpstr>ITC Franklin Gothic Std Bk Cd</vt:lpstr>
      <vt:lpstr>Open Sans</vt:lpstr>
      <vt:lpstr>Times New Roman</vt:lpstr>
      <vt:lpstr>Wingdings</vt:lpstr>
      <vt:lpstr>1_Cambium Assessment PPT</vt:lpstr>
      <vt:lpstr>2_Cambium Assessment PPT</vt:lpstr>
      <vt:lpstr>PowerPoint Presentation</vt:lpstr>
      <vt:lpstr>Topics in Order of Presentation</vt:lpstr>
      <vt:lpstr>Log In to Reporting</vt:lpstr>
      <vt:lpstr>Understand Different User Roles</vt:lpstr>
      <vt:lpstr>Dashboard Generator</vt:lpstr>
      <vt:lpstr>Dashboard—Test Group Cards</vt:lpstr>
      <vt:lpstr>Dashboard—Filters Panel</vt:lpstr>
      <vt:lpstr>Performance on Tests Report for a Teacher—Two Tables</vt:lpstr>
      <vt:lpstr>Performance on Tests Report for a Teacher—Aggregate Comparison Rows</vt:lpstr>
      <vt:lpstr>Performance on Tests Report for a School-Level User</vt:lpstr>
      <vt:lpstr>Performance on Tests Report for a District User</vt:lpstr>
      <vt:lpstr>To Review</vt:lpstr>
      <vt:lpstr>District Performance on Tests Report</vt:lpstr>
      <vt:lpstr>The My Students’ Performance on Test Report—by Roster</vt:lpstr>
      <vt:lpstr>School Performance on Test Report—Student Tab</vt:lpstr>
      <vt:lpstr>Student Performance on Test</vt:lpstr>
      <vt:lpstr>The My Students’ Performance on Test Report—by Roster</vt:lpstr>
      <vt:lpstr>The My Students’ Performance on Test Report—Student Tab</vt:lpstr>
      <vt:lpstr>Tests with Reporting Categories</vt:lpstr>
      <vt:lpstr>Access the Student Portfolio Report</vt:lpstr>
      <vt:lpstr>Ways to Use the Student Portfolio Report</vt:lpstr>
      <vt:lpstr>Download &amp; Print Features</vt:lpstr>
      <vt:lpstr>Print Anything You See on Your Screen</vt:lpstr>
      <vt:lpstr>Export Options</vt:lpstr>
      <vt:lpstr>Build ISRs and Student Data Files/Test Reasons</vt:lpstr>
      <vt:lpstr>Select the Assessments</vt:lpstr>
      <vt:lpstr>Select the Students</vt:lpstr>
      <vt:lpstr>Another Customizing Option</vt:lpstr>
      <vt:lpstr>ISR from the Student Portfolio Report</vt:lpstr>
      <vt:lpstr>Secure Inbox</vt:lpstr>
      <vt:lpstr>Sample ISR</vt:lpstr>
      <vt:lpstr>Generate a Student Data File</vt:lpstr>
      <vt:lpstr>Generating ISRs and Student Data Files</vt:lpstr>
      <vt:lpstr>Longitudinal Report</vt:lpstr>
      <vt:lpstr>Longitudinal Report for Multiple Students, Multiple Test Types, &amp; Reporting Categories</vt:lpstr>
      <vt:lpstr>The Longitudinal Report—Scores Over Time</vt:lpstr>
      <vt:lpstr>The Longitudinal Report—Performance Over Time</vt:lpstr>
      <vt:lpstr>The Longitudinal Report—Progressions</vt:lpstr>
      <vt:lpstr>Longitudinal Reports—Ways to Customize</vt:lpstr>
      <vt:lpstr>How to Build a Demographic Breakdown Report</vt:lpstr>
      <vt:lpstr>Demographic Breakdown Report </vt:lpstr>
      <vt:lpstr>View Details Window/Breakdown Report</vt:lpstr>
      <vt:lpstr>Change Reporting Time Period</vt:lpstr>
      <vt:lpstr>How Can I Get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Sarah Bonds</cp:lastModifiedBy>
  <cp:revision>91</cp:revision>
  <dcterms:created xsi:type="dcterms:W3CDTF">2022-08-11T19:30:06Z</dcterms:created>
  <dcterms:modified xsi:type="dcterms:W3CDTF">2023-06-13T19:39:48Z</dcterms:modified>
</cp:coreProperties>
</file>